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slideLayout" Target="../slideLayouts/slideLayout1.xml"/><Relationship Id="rId1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image" Target="../media/image-2-19.png"/><Relationship Id="rId20" Type="http://schemas.openxmlformats.org/officeDocument/2006/relationships/slideLayout" Target="../slideLayouts/slideLayout1.xml"/><Relationship Id="rId21"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image" Target="../media/image-3-16.png"/><Relationship Id="rId17" Type="http://schemas.openxmlformats.org/officeDocument/2006/relationships/image" Target="../media/image-3-17.png"/><Relationship Id="rId18" Type="http://schemas.openxmlformats.org/officeDocument/2006/relationships/image" Target="../media/image-3-18.png"/><Relationship Id="rId19" Type="http://schemas.openxmlformats.org/officeDocument/2006/relationships/image" Target="../media/image-3-19.png"/><Relationship Id="rId20" Type="http://schemas.openxmlformats.org/officeDocument/2006/relationships/image" Target="../media/image-3-20.png"/><Relationship Id="rId21" Type="http://schemas.openxmlformats.org/officeDocument/2006/relationships/image" Target="../media/image-3-21.png"/><Relationship Id="rId22" Type="http://schemas.openxmlformats.org/officeDocument/2006/relationships/image" Target="../media/image-3-22.png"/><Relationship Id="rId23" Type="http://schemas.openxmlformats.org/officeDocument/2006/relationships/image" Target="../media/image-3-23.png"/><Relationship Id="rId24" Type="http://schemas.openxmlformats.org/officeDocument/2006/relationships/image" Target="../media/image-3-24.png"/><Relationship Id="rId25" Type="http://schemas.openxmlformats.org/officeDocument/2006/relationships/image" Target="../media/image-3-25.png"/><Relationship Id="rId26" Type="http://schemas.openxmlformats.org/officeDocument/2006/relationships/image" Target="../media/image-3-26.png"/><Relationship Id="rId27" Type="http://schemas.openxmlformats.org/officeDocument/2006/relationships/image" Target="../media/image-3-27.png"/><Relationship Id="rId28" Type="http://schemas.openxmlformats.org/officeDocument/2006/relationships/slideLayout" Target="../slideLayouts/slideLayout1.xml"/><Relationship Id="rId2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slideLayout" Target="../slideLayouts/slideLayout1.xml"/><Relationship Id="rId2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image" Target="../media/image-5-17.png"/><Relationship Id="rId18" Type="http://schemas.openxmlformats.org/officeDocument/2006/relationships/image" Target="../media/image-5-18.png"/><Relationship Id="rId19" Type="http://schemas.openxmlformats.org/officeDocument/2006/relationships/image" Target="../media/image-5-19.png"/><Relationship Id="rId20" Type="http://schemas.openxmlformats.org/officeDocument/2006/relationships/image" Target="../media/image-5-20.png"/><Relationship Id="rId21" Type="http://schemas.openxmlformats.org/officeDocument/2006/relationships/image" Target="../media/image-5-21.png"/><Relationship Id="rId22" Type="http://schemas.openxmlformats.org/officeDocument/2006/relationships/image" Target="../media/image-5-22.png"/><Relationship Id="rId23" Type="http://schemas.openxmlformats.org/officeDocument/2006/relationships/image" Target="../media/image-5-23.png"/><Relationship Id="rId24" Type="http://schemas.openxmlformats.org/officeDocument/2006/relationships/image" Target="../media/image-5-24.png"/><Relationship Id="rId25" Type="http://schemas.openxmlformats.org/officeDocument/2006/relationships/image" Target="../media/image-5-25.png"/><Relationship Id="rId26" Type="http://schemas.openxmlformats.org/officeDocument/2006/relationships/image" Target="../media/image-5-26.png"/><Relationship Id="rId27" Type="http://schemas.openxmlformats.org/officeDocument/2006/relationships/slideLayout" Target="../slideLayouts/slideLayout1.xml"/><Relationship Id="rId2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image" Target="../media/image-6-18.png"/><Relationship Id="rId19" Type="http://schemas.openxmlformats.org/officeDocument/2006/relationships/image" Target="../media/image-6-19.png"/><Relationship Id="rId20" Type="http://schemas.openxmlformats.org/officeDocument/2006/relationships/image" Target="../media/image-6-20.png"/><Relationship Id="rId21" Type="http://schemas.openxmlformats.org/officeDocument/2006/relationships/image" Target="../media/image-6-21.png"/><Relationship Id="rId22" Type="http://schemas.openxmlformats.org/officeDocument/2006/relationships/image" Target="../media/image-6-22.png"/><Relationship Id="rId23" Type="http://schemas.openxmlformats.org/officeDocument/2006/relationships/image" Target="../media/image-6-23.png"/><Relationship Id="rId24" Type="http://schemas.openxmlformats.org/officeDocument/2006/relationships/image" Target="../media/image-6-24.png"/><Relationship Id="rId25" Type="http://schemas.openxmlformats.org/officeDocument/2006/relationships/image" Target="../media/image-6-25.png"/><Relationship Id="rId26" Type="http://schemas.openxmlformats.org/officeDocument/2006/relationships/image" Target="../media/image-6-26.png"/><Relationship Id="rId27" Type="http://schemas.openxmlformats.org/officeDocument/2006/relationships/image" Target="../media/image-6-27.png"/><Relationship Id="rId28" Type="http://schemas.openxmlformats.org/officeDocument/2006/relationships/image" Target="../media/image-6-28.png"/><Relationship Id="rId29" Type="http://schemas.openxmlformats.org/officeDocument/2006/relationships/image" Target="../media/image-6-29.png"/><Relationship Id="rId30" Type="http://schemas.openxmlformats.org/officeDocument/2006/relationships/image" Target="../media/image-6-30.png"/><Relationship Id="rId31" Type="http://schemas.openxmlformats.org/officeDocument/2006/relationships/image" Target="../media/image-6-31.png"/><Relationship Id="rId32" Type="http://schemas.openxmlformats.org/officeDocument/2006/relationships/image" Target="../media/image-6-32.png"/><Relationship Id="rId33" Type="http://schemas.openxmlformats.org/officeDocument/2006/relationships/image" Target="../media/image-6-33.png"/><Relationship Id="rId34" Type="http://schemas.openxmlformats.org/officeDocument/2006/relationships/image" Target="../media/image-6-34.png"/><Relationship Id="rId35" Type="http://schemas.openxmlformats.org/officeDocument/2006/relationships/image" Target="../media/image-6-35.png"/><Relationship Id="rId36" Type="http://schemas.openxmlformats.org/officeDocument/2006/relationships/image" Target="../media/image-6-36.png"/><Relationship Id="rId37" Type="http://schemas.openxmlformats.org/officeDocument/2006/relationships/image" Target="../media/image-6-37.png"/><Relationship Id="rId38" Type="http://schemas.openxmlformats.org/officeDocument/2006/relationships/image" Target="../media/image-6-38.png"/><Relationship Id="rId39" Type="http://schemas.openxmlformats.org/officeDocument/2006/relationships/image" Target="../media/image-6-39.png"/><Relationship Id="rId40" Type="http://schemas.openxmlformats.org/officeDocument/2006/relationships/image" Target="../media/image-6-40.png"/><Relationship Id="rId41" Type="http://schemas.openxmlformats.org/officeDocument/2006/relationships/image" Target="../media/image-6-41.png"/><Relationship Id="rId42" Type="http://schemas.openxmlformats.org/officeDocument/2006/relationships/slideLayout" Target="../slideLayouts/slideLayout1.xml"/><Relationship Id="rId4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png"/><Relationship Id="rId19" Type="http://schemas.openxmlformats.org/officeDocument/2006/relationships/image" Target="../media/image-7-19.png"/><Relationship Id="rId20" Type="http://schemas.openxmlformats.org/officeDocument/2006/relationships/image" Target="../media/image-7-20.png"/><Relationship Id="rId21" Type="http://schemas.openxmlformats.org/officeDocument/2006/relationships/image" Target="../media/image-7-21.png"/><Relationship Id="rId22" Type="http://schemas.openxmlformats.org/officeDocument/2006/relationships/image" Target="../media/image-7-22.png"/><Relationship Id="rId23" Type="http://schemas.openxmlformats.org/officeDocument/2006/relationships/image" Target="../media/image-7-23.png"/><Relationship Id="rId24" Type="http://schemas.openxmlformats.org/officeDocument/2006/relationships/image" Target="../media/image-7-24.png"/><Relationship Id="rId25" Type="http://schemas.openxmlformats.org/officeDocument/2006/relationships/image" Target="../media/image-7-25.png"/><Relationship Id="rId26" Type="http://schemas.openxmlformats.org/officeDocument/2006/relationships/image" Target="../media/image-7-26.png"/><Relationship Id="rId27" Type="http://schemas.openxmlformats.org/officeDocument/2006/relationships/slideLayout" Target="../slideLayouts/slideLayout1.xml"/><Relationship Id="rId2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image" Target="../media/image-8-17.png"/><Relationship Id="rId18" Type="http://schemas.openxmlformats.org/officeDocument/2006/relationships/image" Target="../media/image-8-18.png"/><Relationship Id="rId19" Type="http://schemas.openxmlformats.org/officeDocument/2006/relationships/image" Target="../media/image-8-19.png"/><Relationship Id="rId20" Type="http://schemas.openxmlformats.org/officeDocument/2006/relationships/image" Target="../media/image-8-20.png"/><Relationship Id="rId21" Type="http://schemas.openxmlformats.org/officeDocument/2006/relationships/image" Target="../media/image-8-21.png"/><Relationship Id="rId22" Type="http://schemas.openxmlformats.org/officeDocument/2006/relationships/image" Target="../media/image-8-22.png"/><Relationship Id="rId23" Type="http://schemas.openxmlformats.org/officeDocument/2006/relationships/image" Target="../media/image-8-23.png"/><Relationship Id="rId24" Type="http://schemas.openxmlformats.org/officeDocument/2006/relationships/image" Target="../media/image-8-24.png"/><Relationship Id="rId25" Type="http://schemas.openxmlformats.org/officeDocument/2006/relationships/image" Target="../media/image-8-25.png"/><Relationship Id="rId26" Type="http://schemas.openxmlformats.org/officeDocument/2006/relationships/slideLayout" Target="../slideLayouts/slideLayout1.xml"/><Relationship Id="rId2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2752909" cy="2467159"/>
          </a:xfrm>
          <a:prstGeom prst="rect">
            <a:avLst/>
          </a:prstGeom>
        </p:spPr>
      </p:pic>
      <p:pic>
        <p:nvPicPr>
          <p:cNvPr id="4" name="Image 2" descr="preencoded.png">    </p:cNvPr>
          <p:cNvPicPr>
            <a:picLocks noChangeAspect="1"/>
          </p:cNvPicPr>
          <p:nvPr/>
        </p:nvPicPr>
        <p:blipFill>
          <a:blip r:embed="rId3"/>
          <a:stretch>
            <a:fillRect/>
          </a:stretch>
        </p:blipFill>
        <p:spPr>
          <a:xfrm>
            <a:off x="9031943" y="4840943"/>
            <a:ext cx="2586314" cy="2586314"/>
          </a:xfrm>
          <a:prstGeom prst="rect">
            <a:avLst/>
          </a:prstGeom>
        </p:spPr>
      </p:pic>
      <p:pic>
        <p:nvPicPr>
          <p:cNvPr id="5" name="Image 3" descr="preencoded.png">    </p:cNvPr>
          <p:cNvPicPr>
            <a:picLocks noChangeAspect="1"/>
          </p:cNvPicPr>
          <p:nvPr/>
        </p:nvPicPr>
        <p:blipFill>
          <a:blip r:embed="rId4"/>
          <a:stretch>
            <a:fillRect/>
          </a:stretch>
        </p:blipFill>
        <p:spPr>
          <a:xfrm>
            <a:off x="9958296" y="1176245"/>
            <a:ext cx="1724209" cy="1724209"/>
          </a:xfrm>
          <a:prstGeom prst="rect">
            <a:avLst/>
          </a:prstGeom>
        </p:spPr>
      </p:pic>
      <p:pic>
        <p:nvPicPr>
          <p:cNvPr id="6" name="Image 4" descr="preencoded.png">    </p:cNvPr>
          <p:cNvPicPr>
            <a:picLocks noChangeAspect="1"/>
          </p:cNvPicPr>
          <p:nvPr/>
        </p:nvPicPr>
        <p:blipFill>
          <a:blip r:embed="rId5"/>
          <a:stretch>
            <a:fillRect/>
          </a:stretch>
        </p:blipFill>
        <p:spPr>
          <a:xfrm>
            <a:off x="34367" y="3520517"/>
            <a:ext cx="3017366" cy="3017366"/>
          </a:xfrm>
          <a:prstGeom prst="rect">
            <a:avLst/>
          </a:prstGeom>
        </p:spPr>
      </p:pic>
      <p:pic>
        <p:nvPicPr>
          <p:cNvPr id="7" name="Image 5" descr="preencoded.png">    </p:cNvPr>
          <p:cNvPicPr>
            <a:picLocks noChangeAspect="1"/>
          </p:cNvPicPr>
          <p:nvPr/>
        </p:nvPicPr>
        <p:blipFill>
          <a:blip r:embed="rId6"/>
          <a:stretch>
            <a:fillRect/>
          </a:stretch>
        </p:blipFill>
        <p:spPr>
          <a:xfrm>
            <a:off x="5486400" y="1390650"/>
            <a:ext cx="1219200" cy="76200"/>
          </a:xfrm>
          <a:prstGeom prst="rect">
            <a:avLst/>
          </a:prstGeom>
        </p:spPr>
      </p:pic>
      <p:pic>
        <p:nvPicPr>
          <p:cNvPr id="8" name="Image 6" descr="preencoded.png">    </p:cNvPr>
          <p:cNvPicPr>
            <a:picLocks noChangeAspect="1"/>
          </p:cNvPicPr>
          <p:nvPr/>
        </p:nvPicPr>
        <p:blipFill>
          <a:blip r:embed="rId7"/>
          <a:stretch>
            <a:fillRect/>
          </a:stretch>
        </p:blipFill>
        <p:spPr>
          <a:xfrm>
            <a:off x="5638800" y="3333750"/>
            <a:ext cx="914400" cy="38100"/>
          </a:xfrm>
          <a:prstGeom prst="rect">
            <a:avLst/>
          </a:prstGeom>
        </p:spPr>
      </p:pic>
      <p:pic>
        <p:nvPicPr>
          <p:cNvPr id="9" name="Image 7" descr="preencoded.png">    </p:cNvPr>
          <p:cNvPicPr>
            <a:picLocks noChangeAspect="1"/>
          </p:cNvPicPr>
          <p:nvPr/>
        </p:nvPicPr>
        <p:blipFill>
          <a:blip r:embed="rId8"/>
          <a:stretch>
            <a:fillRect/>
          </a:stretch>
        </p:blipFill>
        <p:spPr>
          <a:xfrm>
            <a:off x="4338638" y="4324350"/>
            <a:ext cx="304800" cy="381000"/>
          </a:xfrm>
          <a:prstGeom prst="rect">
            <a:avLst/>
          </a:prstGeom>
        </p:spPr>
      </p:pic>
      <p:pic>
        <p:nvPicPr>
          <p:cNvPr id="10" name="Image 8" descr="preencoded.png">    </p:cNvPr>
          <p:cNvPicPr>
            <a:picLocks noChangeAspect="1"/>
          </p:cNvPicPr>
          <p:nvPr/>
        </p:nvPicPr>
        <p:blipFill>
          <a:blip r:embed="rId9"/>
          <a:stretch>
            <a:fillRect/>
          </a:stretch>
        </p:blipFill>
        <p:spPr>
          <a:xfrm>
            <a:off x="6191250" y="4324350"/>
            <a:ext cx="342900" cy="381000"/>
          </a:xfrm>
          <a:prstGeom prst="rect">
            <a:avLst/>
          </a:prstGeom>
        </p:spPr>
      </p:pic>
      <p:pic>
        <p:nvPicPr>
          <p:cNvPr id="11" name="Image 9" descr="preencoded.png">    </p:cNvPr>
          <p:cNvPicPr>
            <a:picLocks noChangeAspect="1"/>
          </p:cNvPicPr>
          <p:nvPr/>
        </p:nvPicPr>
        <p:blipFill>
          <a:blip r:embed="rId10"/>
          <a:stretch>
            <a:fillRect/>
          </a:stretch>
        </p:blipFill>
        <p:spPr>
          <a:xfrm>
            <a:off x="7796212" y="4324350"/>
            <a:ext cx="342900" cy="381000"/>
          </a:xfrm>
          <a:prstGeom prst="rect">
            <a:avLst/>
          </a:prstGeom>
        </p:spPr>
      </p:pic>
      <p:pic>
        <p:nvPicPr>
          <p:cNvPr id="12" name="Image 10" descr="preencoded.png">    </p:cNvPr>
          <p:cNvPicPr>
            <a:picLocks noChangeAspect="1"/>
          </p:cNvPicPr>
          <p:nvPr/>
        </p:nvPicPr>
        <p:blipFill>
          <a:blip r:embed="rId11"/>
          <a:stretch>
            <a:fillRect/>
          </a:stretch>
        </p:blipFill>
        <p:spPr>
          <a:xfrm>
            <a:off x="381000" y="6381750"/>
            <a:ext cx="133350" cy="152400"/>
          </a:xfrm>
          <a:prstGeom prst="rect">
            <a:avLst/>
          </a:prstGeom>
        </p:spPr>
      </p:pic>
      <p:sp>
        <p:nvSpPr>
          <p:cNvPr id="13" name="Text 0"/>
          <p:cNvSpPr/>
          <p:nvPr/>
        </p:nvSpPr>
        <p:spPr>
          <a:xfrm>
            <a:off x="2900363" y="1771650"/>
            <a:ext cx="6391275" cy="571500"/>
          </a:xfrm>
          <a:prstGeom prst="rect">
            <a:avLst/>
          </a:prstGeom>
          <a:noFill/>
          <a:ln/>
        </p:spPr>
        <p:txBody>
          <a:bodyPr wrap="square" lIns="0" tIns="0" rIns="0" bIns="0" rtlCol="0" anchor="t" vert="horz"/>
          <a:lstStyle/>
          <a:p>
            <a:pPr algn="ctr" indent="0" marL="0">
              <a:lnSpc>
                <a:spcPts val="4500"/>
              </a:lnSpc>
              <a:buNone/>
            </a:pPr>
            <a:r>
              <a:rPr lang="en-US" sz="4500" b="1" dirty="0">
                <a:solidFill>
                  <a:srgbClr val="1F2937"/>
                </a:solidFill>
                <a:latin typeface="Montserrat" pitchFamily="34" charset="0"/>
                <a:ea typeface="Montserrat" pitchFamily="34" charset="-122"/>
                <a:cs typeface="Montserrat" pitchFamily="34" charset="-120"/>
              </a:rPr>
              <a:t>BeePlan</a:t>
            </a:r>
            <a:endParaRPr lang="en-US" sz="4500" dirty="0"/>
          </a:p>
        </p:txBody>
      </p:sp>
      <p:sp>
        <p:nvSpPr>
          <p:cNvPr id="14" name="Text 1"/>
          <p:cNvSpPr/>
          <p:nvPr/>
        </p:nvSpPr>
        <p:spPr>
          <a:xfrm>
            <a:off x="2261235" y="2571750"/>
            <a:ext cx="7669530" cy="381000"/>
          </a:xfrm>
          <a:prstGeom prst="rect">
            <a:avLst/>
          </a:prstGeom>
          <a:noFill/>
          <a:ln/>
        </p:spPr>
        <p:txBody>
          <a:bodyPr wrap="square" lIns="0" tIns="0" rIns="0" bIns="0" rtlCol="0" anchor="t" vert="horz"/>
          <a:lstStyle/>
          <a:p>
            <a:pPr algn="ctr" indent="0" marL="0">
              <a:lnSpc>
                <a:spcPts val="3000"/>
              </a:lnSpc>
              <a:buNone/>
            </a:pPr>
            <a:r>
              <a:rPr lang="en-US" sz="2700" b="1" dirty="0">
                <a:solidFill>
                  <a:srgbClr val="374151"/>
                </a:solidFill>
                <a:latin typeface="Montserrat" pitchFamily="34" charset="0"/>
                <a:ea typeface="Montserrat" pitchFamily="34" charset="-122"/>
                <a:cs typeface="Montserrat" pitchFamily="34" charset="-120"/>
              </a:rPr>
              <a:t>The End of Class Schedule Conflicts</a:t>
            </a:r>
            <a:endParaRPr lang="en-US" sz="2700" dirty="0"/>
          </a:p>
        </p:txBody>
      </p:sp>
      <p:sp>
        <p:nvSpPr>
          <p:cNvPr id="15" name="Text 2"/>
          <p:cNvSpPr/>
          <p:nvPr/>
        </p:nvSpPr>
        <p:spPr>
          <a:xfrm>
            <a:off x="2261235" y="3676650"/>
            <a:ext cx="7669530" cy="266700"/>
          </a:xfrm>
          <a:prstGeom prst="rect">
            <a:avLst/>
          </a:prstGeom>
          <a:noFill/>
          <a:ln/>
        </p:spPr>
        <p:txBody>
          <a:bodyPr wrap="square" lIns="0" tIns="0" rIns="0" bIns="0" rtlCol="0" anchor="t" vert="horz"/>
          <a:lstStyle/>
          <a:p>
            <a:pPr algn="ctr" indent="0" marL="0">
              <a:lnSpc>
                <a:spcPts val="2100"/>
              </a:lnSpc>
              <a:buNone/>
            </a:pPr>
            <a:r>
              <a:rPr lang="en-US" sz="1500" dirty="0">
                <a:solidFill>
                  <a:srgbClr val="374151"/>
                </a:solidFill>
                <a:latin typeface="Roboto" pitchFamily="34" charset="0"/>
                <a:ea typeface="Roboto" pitchFamily="34" charset="-122"/>
                <a:cs typeface="Roboto" pitchFamily="34" charset="-120"/>
              </a:rPr>
              <a:t>Python-based smart scheduling tool that prevents schedule conflicts</a:t>
            </a:r>
            <a:endParaRPr lang="en-US" sz="1500" dirty="0"/>
          </a:p>
        </p:txBody>
      </p:sp>
      <p:sp>
        <p:nvSpPr>
          <p:cNvPr id="16" name="Text 3"/>
          <p:cNvSpPr/>
          <p:nvPr/>
        </p:nvSpPr>
        <p:spPr>
          <a:xfrm>
            <a:off x="3776662" y="4781550"/>
            <a:ext cx="142875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374151"/>
                </a:solidFill>
                <a:latin typeface="Roboto" pitchFamily="34" charset="0"/>
                <a:ea typeface="Roboto" pitchFamily="34" charset="-122"/>
                <a:cs typeface="Roboto" pitchFamily="34" charset="-120"/>
              </a:rPr>
              <a:t>Conflict Detection</a:t>
            </a:r>
            <a:endParaRPr lang="en-US" sz="1200" dirty="0"/>
          </a:p>
        </p:txBody>
      </p:sp>
      <p:sp>
        <p:nvSpPr>
          <p:cNvPr id="17" name="Text 4"/>
          <p:cNvSpPr/>
          <p:nvPr/>
        </p:nvSpPr>
        <p:spPr>
          <a:xfrm>
            <a:off x="5562600" y="4781550"/>
            <a:ext cx="160020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374151"/>
                </a:solidFill>
                <a:latin typeface="Roboto" pitchFamily="34" charset="0"/>
                <a:ea typeface="Roboto" pitchFamily="34" charset="-122"/>
                <a:cs typeface="Roboto" pitchFamily="34" charset="-120"/>
              </a:rPr>
              <a:t>Automatic Planning</a:t>
            </a:r>
            <a:endParaRPr lang="en-US" sz="1200" dirty="0"/>
          </a:p>
        </p:txBody>
      </p:sp>
      <p:sp>
        <p:nvSpPr>
          <p:cNvPr id="18" name="Text 5"/>
          <p:cNvSpPr/>
          <p:nvPr/>
        </p:nvSpPr>
        <p:spPr>
          <a:xfrm>
            <a:off x="7573328" y="4781550"/>
            <a:ext cx="78867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374151"/>
                </a:solidFill>
                <a:latin typeface="Roboto" pitchFamily="34" charset="0"/>
                <a:ea typeface="Roboto" pitchFamily="34" charset="-122"/>
                <a:cs typeface="Roboto" pitchFamily="34" charset="-120"/>
              </a:rPr>
              <a:t>Reliability</a:t>
            </a:r>
            <a:endParaRPr lang="en-US" sz="1200" dirty="0"/>
          </a:p>
        </p:txBody>
      </p:sp>
      <p:sp>
        <p:nvSpPr>
          <p:cNvPr id="19" name="Text 6"/>
          <p:cNvSpPr/>
          <p:nvPr/>
        </p:nvSpPr>
        <p:spPr>
          <a:xfrm>
            <a:off x="10534650" y="6362700"/>
            <a:ext cx="153162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Montserrat" pitchFamily="34" charset="0"/>
                <a:ea typeface="Montserrat" pitchFamily="34" charset="-122"/>
                <a:cs typeface="Montserrat" pitchFamily="34" charset="-120"/>
              </a:rPr>
              <a:t>December 23, 2025</a:t>
            </a:r>
            <a:endParaRPr lang="en-US" sz="1050" dirty="0"/>
          </a:p>
        </p:txBody>
      </p:sp>
      <p:sp>
        <p:nvSpPr>
          <p:cNvPr id="20" name="Text 7"/>
          <p:cNvSpPr/>
          <p:nvPr/>
        </p:nvSpPr>
        <p:spPr>
          <a:xfrm>
            <a:off x="590550" y="6362700"/>
            <a:ext cx="1543050" cy="190500"/>
          </a:xfrm>
          <a:prstGeom prst="rect">
            <a:avLst/>
          </a:prstGeom>
          <a:noFill/>
          <a:ln/>
        </p:spPr>
        <p:txBody>
          <a:bodyPr wrap="square" lIns="0" tIns="0" rIns="0" bIns="0" rtlCol="0" anchor="t" vert="horz"/>
          <a:lstStyle/>
          <a:p>
            <a:pPr indent="0" marL="0">
              <a:lnSpc>
                <a:spcPts val="1500"/>
              </a:lnSpc>
              <a:buNone/>
            </a:pPr>
            <a:r>
              <a:rPr lang="en-US" sz="1050" dirty="0">
                <a:solidFill>
                  <a:srgbClr val="374151"/>
                </a:solidFill>
                <a:latin typeface="Roboto" pitchFamily="34" charset="0"/>
                <a:ea typeface="Roboto" pitchFamily="34" charset="-122"/>
                <a:cs typeface="Roboto" pitchFamily="34" charset="-120"/>
              </a:rPr>
              <a:t>AI-aided Development</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8000"/>
          </a:xfrm>
          <a:prstGeom prst="rect">
            <a:avLst/>
          </a:prstGeom>
        </p:spPr>
      </p:pic>
      <p:pic>
        <p:nvPicPr>
          <p:cNvPr id="4" name="Image 2" descr="preencoded.png">    </p:cNvPr>
          <p:cNvPicPr>
            <a:picLocks noChangeAspect="1"/>
          </p:cNvPicPr>
          <p:nvPr/>
        </p:nvPicPr>
        <p:blipFill>
          <a:blip r:embed="rId4"/>
          <a:stretch>
            <a:fillRect/>
          </a:stretch>
        </p:blipFill>
        <p:spPr>
          <a:xfrm>
            <a:off x="381000" y="838200"/>
            <a:ext cx="1219200" cy="38100"/>
          </a:xfrm>
          <a:prstGeom prst="rect">
            <a:avLst/>
          </a:prstGeom>
        </p:spPr>
      </p:pic>
      <p:pic>
        <p:nvPicPr>
          <p:cNvPr id="5" name="Image 3" descr="preencoded.png">    </p:cNvPr>
          <p:cNvPicPr>
            <a:picLocks noChangeAspect="1"/>
          </p:cNvPicPr>
          <p:nvPr/>
        </p:nvPicPr>
        <p:blipFill>
          <a:blip r:embed="rId5"/>
          <a:stretch>
            <a:fillRect/>
          </a:stretch>
        </p:blipFill>
        <p:spPr>
          <a:xfrm>
            <a:off x="381000" y="1181100"/>
            <a:ext cx="3581400" cy="4495800"/>
          </a:xfrm>
          <a:prstGeom prst="rect">
            <a:avLst/>
          </a:prstGeom>
        </p:spPr>
      </p:pic>
      <p:pic>
        <p:nvPicPr>
          <p:cNvPr id="6" name="Image 4" descr="preencoded.png">    </p:cNvPr>
          <p:cNvPicPr>
            <a:picLocks noChangeAspect="1"/>
          </p:cNvPicPr>
          <p:nvPr/>
        </p:nvPicPr>
        <p:blipFill>
          <a:blip r:embed="rId6"/>
          <a:stretch>
            <a:fillRect/>
          </a:stretch>
        </p:blipFill>
        <p:spPr>
          <a:xfrm>
            <a:off x="609600" y="1485900"/>
            <a:ext cx="377577" cy="457200"/>
          </a:xfrm>
          <a:prstGeom prst="rect">
            <a:avLst/>
          </a:prstGeom>
        </p:spPr>
      </p:pic>
      <p:pic>
        <p:nvPicPr>
          <p:cNvPr id="7" name="Image 5" descr="preencoded.png">    </p:cNvPr>
          <p:cNvPicPr>
            <a:picLocks noChangeAspect="1"/>
          </p:cNvPicPr>
          <p:nvPr/>
        </p:nvPicPr>
        <p:blipFill>
          <a:blip r:embed="rId7"/>
          <a:stretch>
            <a:fillRect/>
          </a:stretch>
        </p:blipFill>
        <p:spPr>
          <a:xfrm>
            <a:off x="698302" y="1562100"/>
            <a:ext cx="200025" cy="304800"/>
          </a:xfrm>
          <a:prstGeom prst="rect">
            <a:avLst/>
          </a:prstGeom>
        </p:spPr>
      </p:pic>
      <p:pic>
        <p:nvPicPr>
          <p:cNvPr id="8" name="Image 6" descr="preencoded.png">    </p:cNvPr>
          <p:cNvPicPr>
            <a:picLocks noChangeAspect="1"/>
          </p:cNvPicPr>
          <p:nvPr/>
        </p:nvPicPr>
        <p:blipFill>
          <a:blip r:embed="rId8"/>
          <a:stretch>
            <a:fillRect/>
          </a:stretch>
        </p:blipFill>
        <p:spPr>
          <a:xfrm>
            <a:off x="609600" y="4076700"/>
            <a:ext cx="133350" cy="152400"/>
          </a:xfrm>
          <a:prstGeom prst="rect">
            <a:avLst/>
          </a:prstGeom>
        </p:spPr>
      </p:pic>
      <p:pic>
        <p:nvPicPr>
          <p:cNvPr id="9" name="Image 7" descr="preencoded.png">    </p:cNvPr>
          <p:cNvPicPr>
            <a:picLocks noChangeAspect="1"/>
          </p:cNvPicPr>
          <p:nvPr/>
        </p:nvPicPr>
        <p:blipFill>
          <a:blip r:embed="rId9"/>
          <a:stretch>
            <a:fillRect/>
          </a:stretch>
        </p:blipFill>
        <p:spPr>
          <a:xfrm>
            <a:off x="4191000" y="1181100"/>
            <a:ext cx="3733800" cy="1714500"/>
          </a:xfrm>
          <a:prstGeom prst="rect">
            <a:avLst/>
          </a:prstGeom>
        </p:spPr>
      </p:pic>
      <p:pic>
        <p:nvPicPr>
          <p:cNvPr id="10" name="Image 8" descr="preencoded.png">    </p:cNvPr>
          <p:cNvPicPr>
            <a:picLocks noChangeAspect="1"/>
          </p:cNvPicPr>
          <p:nvPr/>
        </p:nvPicPr>
        <p:blipFill>
          <a:blip r:embed="rId10"/>
          <a:stretch>
            <a:fillRect/>
          </a:stretch>
        </p:blipFill>
        <p:spPr>
          <a:xfrm>
            <a:off x="4343400" y="1333500"/>
            <a:ext cx="381000" cy="381000"/>
          </a:xfrm>
          <a:prstGeom prst="rect">
            <a:avLst/>
          </a:prstGeom>
        </p:spPr>
      </p:pic>
      <p:pic>
        <p:nvPicPr>
          <p:cNvPr id="11" name="Image 9" descr="preencoded.png">    </p:cNvPr>
          <p:cNvPicPr>
            <a:picLocks noChangeAspect="1"/>
          </p:cNvPicPr>
          <p:nvPr/>
        </p:nvPicPr>
        <p:blipFill>
          <a:blip r:embed="rId11"/>
          <a:stretch>
            <a:fillRect/>
          </a:stretch>
        </p:blipFill>
        <p:spPr>
          <a:xfrm>
            <a:off x="4438650" y="1390650"/>
            <a:ext cx="190500" cy="266700"/>
          </a:xfrm>
          <a:prstGeom prst="rect">
            <a:avLst/>
          </a:prstGeom>
        </p:spPr>
      </p:pic>
      <p:pic>
        <p:nvPicPr>
          <p:cNvPr id="12" name="Image 10" descr="preencoded.png">    </p:cNvPr>
          <p:cNvPicPr>
            <a:picLocks noChangeAspect="1"/>
          </p:cNvPicPr>
          <p:nvPr/>
        </p:nvPicPr>
        <p:blipFill>
          <a:blip r:embed="rId12"/>
          <a:stretch>
            <a:fillRect/>
          </a:stretch>
        </p:blipFill>
        <p:spPr>
          <a:xfrm>
            <a:off x="8077200" y="1181100"/>
            <a:ext cx="3733800" cy="1714500"/>
          </a:xfrm>
          <a:prstGeom prst="rect">
            <a:avLst/>
          </a:prstGeom>
        </p:spPr>
      </p:pic>
      <p:pic>
        <p:nvPicPr>
          <p:cNvPr id="13" name="Image 11" descr="preencoded.png">    </p:cNvPr>
          <p:cNvPicPr>
            <a:picLocks noChangeAspect="1"/>
          </p:cNvPicPr>
          <p:nvPr/>
        </p:nvPicPr>
        <p:blipFill>
          <a:blip r:embed="rId13"/>
          <a:stretch>
            <a:fillRect/>
          </a:stretch>
        </p:blipFill>
        <p:spPr>
          <a:xfrm>
            <a:off x="8229600" y="1333500"/>
            <a:ext cx="381000" cy="381000"/>
          </a:xfrm>
          <a:prstGeom prst="rect">
            <a:avLst/>
          </a:prstGeom>
        </p:spPr>
      </p:pic>
      <p:pic>
        <p:nvPicPr>
          <p:cNvPr id="14" name="Image 12" descr="preencoded.png">    </p:cNvPr>
          <p:cNvPicPr>
            <a:picLocks noChangeAspect="1"/>
          </p:cNvPicPr>
          <p:nvPr/>
        </p:nvPicPr>
        <p:blipFill>
          <a:blip r:embed="rId14"/>
          <a:stretch>
            <a:fillRect/>
          </a:stretch>
        </p:blipFill>
        <p:spPr>
          <a:xfrm>
            <a:off x="8334375" y="1390650"/>
            <a:ext cx="171450" cy="266700"/>
          </a:xfrm>
          <a:prstGeom prst="rect">
            <a:avLst/>
          </a:prstGeom>
        </p:spPr>
      </p:pic>
      <p:pic>
        <p:nvPicPr>
          <p:cNvPr id="15" name="Image 13" descr="preencoded.png">    </p:cNvPr>
          <p:cNvPicPr>
            <a:picLocks noChangeAspect="1"/>
          </p:cNvPicPr>
          <p:nvPr/>
        </p:nvPicPr>
        <p:blipFill>
          <a:blip r:embed="rId15"/>
          <a:stretch>
            <a:fillRect/>
          </a:stretch>
        </p:blipFill>
        <p:spPr>
          <a:xfrm>
            <a:off x="4191000" y="3048000"/>
            <a:ext cx="3733800" cy="1485900"/>
          </a:xfrm>
          <a:prstGeom prst="rect">
            <a:avLst/>
          </a:prstGeom>
        </p:spPr>
      </p:pic>
      <p:pic>
        <p:nvPicPr>
          <p:cNvPr id="16" name="Image 14" descr="preencoded.png">    </p:cNvPr>
          <p:cNvPicPr>
            <a:picLocks noChangeAspect="1"/>
          </p:cNvPicPr>
          <p:nvPr/>
        </p:nvPicPr>
        <p:blipFill>
          <a:blip r:embed="rId16"/>
          <a:stretch>
            <a:fillRect/>
          </a:stretch>
        </p:blipFill>
        <p:spPr>
          <a:xfrm>
            <a:off x="4343400" y="3200400"/>
            <a:ext cx="381000" cy="381000"/>
          </a:xfrm>
          <a:prstGeom prst="rect">
            <a:avLst/>
          </a:prstGeom>
        </p:spPr>
      </p:pic>
      <p:pic>
        <p:nvPicPr>
          <p:cNvPr id="17" name="Image 15" descr="preencoded.png">    </p:cNvPr>
          <p:cNvPicPr>
            <a:picLocks noChangeAspect="1"/>
          </p:cNvPicPr>
          <p:nvPr/>
        </p:nvPicPr>
        <p:blipFill>
          <a:blip r:embed="rId17"/>
          <a:stretch>
            <a:fillRect/>
          </a:stretch>
        </p:blipFill>
        <p:spPr>
          <a:xfrm>
            <a:off x="4438650" y="3257550"/>
            <a:ext cx="190500" cy="266700"/>
          </a:xfrm>
          <a:prstGeom prst="rect">
            <a:avLst/>
          </a:prstGeom>
        </p:spPr>
      </p:pic>
      <p:pic>
        <p:nvPicPr>
          <p:cNvPr id="18" name="Image 16" descr="preencoded.png">    </p:cNvPr>
          <p:cNvPicPr>
            <a:picLocks noChangeAspect="1"/>
          </p:cNvPicPr>
          <p:nvPr/>
        </p:nvPicPr>
        <p:blipFill>
          <a:blip r:embed="rId18"/>
          <a:stretch>
            <a:fillRect/>
          </a:stretch>
        </p:blipFill>
        <p:spPr>
          <a:xfrm>
            <a:off x="4191000" y="4686300"/>
            <a:ext cx="7620000" cy="990600"/>
          </a:xfrm>
          <a:prstGeom prst="rect">
            <a:avLst/>
          </a:prstGeom>
        </p:spPr>
      </p:pic>
      <p:pic>
        <p:nvPicPr>
          <p:cNvPr id="19" name="Image 17" descr="preencoded.png">    </p:cNvPr>
          <p:cNvPicPr>
            <a:picLocks noChangeAspect="1"/>
          </p:cNvPicPr>
          <p:nvPr/>
        </p:nvPicPr>
        <p:blipFill>
          <a:blip r:embed="rId19"/>
          <a:stretch>
            <a:fillRect/>
          </a:stretch>
        </p:blipFill>
        <p:spPr>
          <a:xfrm>
            <a:off x="4343400" y="4857750"/>
            <a:ext cx="142875" cy="152400"/>
          </a:xfrm>
          <a:prstGeom prst="rect">
            <a:avLst/>
          </a:prstGeom>
        </p:spPr>
      </p:pic>
      <p:sp>
        <p:nvSpPr>
          <p:cNvPr id="20" name="Text 0"/>
          <p:cNvSpPr/>
          <p:nvPr/>
        </p:nvSpPr>
        <p:spPr>
          <a:xfrm>
            <a:off x="381000" y="381000"/>
            <a:ext cx="13716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ABC9C"/>
                </a:solidFill>
                <a:latin typeface="Montserrat" pitchFamily="34" charset="0"/>
                <a:ea typeface="Montserrat" pitchFamily="34" charset="-122"/>
                <a:cs typeface="Montserrat" pitchFamily="34" charset="-120"/>
              </a:rPr>
              <a:t>Scenario Introduction - Ahmet Bey's Data Management Challenge</a:t>
            </a:r>
            <a:endParaRPr lang="en-US" sz="2700" dirty="0"/>
          </a:p>
        </p:txBody>
      </p:sp>
      <p:sp>
        <p:nvSpPr>
          <p:cNvPr id="21" name="Text 1"/>
          <p:cNvSpPr/>
          <p:nvPr/>
        </p:nvSpPr>
        <p:spPr>
          <a:xfrm>
            <a:off x="1139577" y="1409700"/>
            <a:ext cx="2594223" cy="609600"/>
          </a:xfrm>
          <a:prstGeom prst="rect">
            <a:avLst/>
          </a:prstGeom>
          <a:noFill/>
          <a:ln/>
        </p:spPr>
        <p:txBody>
          <a:bodyPr wrap="square" lIns="0" tIns="0" rIns="0" bIns="0" rtlCol="0" anchor="t" vert="horz"/>
          <a:lstStyle/>
          <a:p>
            <a:pPr indent="0" marL="0">
              <a:lnSpc>
                <a:spcPts val="2400"/>
              </a:lnSpc>
              <a:buNone/>
            </a:pPr>
            <a:r>
              <a:rPr lang="en-US" sz="1800" b="1" dirty="0">
                <a:solidFill>
                  <a:srgbClr val="333333"/>
                </a:solidFill>
                <a:latin typeface="Roboto" pitchFamily="34" charset="0"/>
                <a:ea typeface="Roboto" pitchFamily="34" charset="-122"/>
                <a:cs typeface="Roboto" pitchFamily="34" charset="-120"/>
              </a:rPr>
              <a:t>Department Head Ahmet Bey</a:t>
            </a:r>
            <a:endParaRPr lang="en-US" sz="1800" dirty="0"/>
          </a:p>
        </p:txBody>
      </p:sp>
      <p:sp>
        <p:nvSpPr>
          <p:cNvPr id="22" name="Text 2"/>
          <p:cNvSpPr/>
          <p:nvPr/>
        </p:nvSpPr>
        <p:spPr>
          <a:xfrm>
            <a:off x="609600" y="2171700"/>
            <a:ext cx="3124200" cy="1371600"/>
          </a:xfrm>
          <a:prstGeom prst="rect">
            <a:avLst/>
          </a:prstGeom>
          <a:noFill/>
          <a:ln/>
        </p:spPr>
        <p:txBody>
          <a:bodyPr wrap="square" lIns="0" tIns="0" rIns="0" bIns="0" rtlCol="0" anchor="t" vert="horz"/>
          <a:lstStyle/>
          <a:p>
            <a:pPr indent="0" marL="0">
              <a:lnSpc>
                <a:spcPts val="1800"/>
              </a:lnSpc>
              <a:buNone/>
            </a:pPr>
            <a:r>
              <a:rPr lang="en-US" sz="1200" dirty="0">
                <a:solidFill>
                  <a:srgbClr val="333333"/>
                </a:solidFill>
                <a:latin typeface="Roboto" pitchFamily="34" charset="0"/>
                <a:ea typeface="Roboto" pitchFamily="34" charset="-122"/>
                <a:cs typeface="Roboto" pitchFamily="34" charset="-120"/>
              </a:rPr>
              <a:t>Ahmet Bey, as the department administrator, manually enters course information one by one into the system. He generates CSV files with course codes, course names, course hours, and instructor information for each semester.</a:t>
            </a:r>
            <a:endParaRPr lang="en-US" sz="1200" dirty="0"/>
          </a:p>
        </p:txBody>
      </p:sp>
      <p:sp>
        <p:nvSpPr>
          <p:cNvPr id="23" name="Text 3"/>
          <p:cNvSpPr/>
          <p:nvPr/>
        </p:nvSpPr>
        <p:spPr>
          <a:xfrm>
            <a:off x="819150" y="3695700"/>
            <a:ext cx="2914650" cy="9144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Currently, he spends 10-15 hours per semester manually entering data from CSV files, which is both time-consuming and error-prone.</a:t>
            </a:r>
            <a:endParaRPr lang="en-US" sz="1200" dirty="0"/>
          </a:p>
        </p:txBody>
      </p:sp>
      <p:sp>
        <p:nvSpPr>
          <p:cNvPr id="24" name="Text 4"/>
          <p:cNvSpPr/>
          <p:nvPr/>
        </p:nvSpPr>
        <p:spPr>
          <a:xfrm>
            <a:off x="4838700" y="1390650"/>
            <a:ext cx="2777311"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Meeting Times Confusing</a:t>
            </a:r>
            <a:endParaRPr lang="en-US" sz="1500" dirty="0"/>
          </a:p>
        </p:txBody>
      </p:sp>
      <p:sp>
        <p:nvSpPr>
          <p:cNvPr id="25" name="Text 5"/>
          <p:cNvSpPr/>
          <p:nvPr/>
        </p:nvSpPr>
        <p:spPr>
          <a:xfrm>
            <a:off x="4343400" y="1828800"/>
            <a:ext cx="3429000" cy="9144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Manual data entry takes 10-15 hours per semester, resulting in high error rates with incorrect course assignments and duplicate entries.</a:t>
            </a:r>
            <a:endParaRPr lang="en-US" sz="1200" dirty="0"/>
          </a:p>
        </p:txBody>
      </p:sp>
      <p:sp>
        <p:nvSpPr>
          <p:cNvPr id="26" name="Text 6"/>
          <p:cNvSpPr/>
          <p:nvPr/>
        </p:nvSpPr>
        <p:spPr>
          <a:xfrm>
            <a:off x="8724900" y="1390650"/>
            <a:ext cx="2172414"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Laboratory Courses</a:t>
            </a:r>
            <a:endParaRPr lang="en-US" sz="1500" dirty="0"/>
          </a:p>
        </p:txBody>
      </p:sp>
      <p:sp>
        <p:nvSpPr>
          <p:cNvPr id="27" name="Text 7"/>
          <p:cNvSpPr/>
          <p:nvPr/>
        </p:nvSpPr>
        <p:spPr>
          <a:xfrm>
            <a:off x="8229600" y="1828800"/>
            <a:ext cx="3429000" cy="6858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Frustrated with duplicated manual data entry efforts across semesters and a system that doesn't support direct CSV integration.</a:t>
            </a:r>
            <a:endParaRPr lang="en-US" sz="1200" dirty="0"/>
          </a:p>
        </p:txBody>
      </p:sp>
      <p:sp>
        <p:nvSpPr>
          <p:cNvPr id="28" name="Text 8"/>
          <p:cNvSpPr/>
          <p:nvPr/>
        </p:nvSpPr>
        <p:spPr>
          <a:xfrm>
            <a:off x="4838700" y="3257550"/>
            <a:ext cx="3315772"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Missing System Requirements</a:t>
            </a:r>
            <a:endParaRPr lang="en-US" sz="1500" dirty="0"/>
          </a:p>
        </p:txBody>
      </p:sp>
      <p:sp>
        <p:nvSpPr>
          <p:cNvPr id="29" name="Text 9"/>
          <p:cNvSpPr/>
          <p:nvPr/>
        </p:nvSpPr>
        <p:spPr>
          <a:xfrm>
            <a:off x="4343400" y="3695700"/>
            <a:ext cx="3429000" cy="6858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The existing system lacks the capability to directly import CSV files, forcing administrators to re-enter all data manually.</a:t>
            </a:r>
            <a:endParaRPr lang="en-US" sz="1200" dirty="0"/>
          </a:p>
        </p:txBody>
      </p:sp>
      <p:sp>
        <p:nvSpPr>
          <p:cNvPr id="30" name="Text 10"/>
          <p:cNvSpPr/>
          <p:nvPr/>
        </p:nvSpPr>
        <p:spPr>
          <a:xfrm>
            <a:off x="4562475" y="4838700"/>
            <a:ext cx="7315200" cy="685800"/>
          </a:xfrm>
          <a:prstGeom prst="rect">
            <a:avLst/>
          </a:prstGeom>
          <a:noFill/>
          <a:ln/>
        </p:spPr>
        <p:txBody>
          <a:bodyPr wrap="square" lIns="0" tIns="0" rIns="0" bIns="0" rtlCol="0" anchor="t" vert="horz"/>
          <a:lstStyle/>
          <a:p>
            <a:pPr indent="0" marL="0">
              <a:lnSpc>
                <a:spcPts val="1800"/>
              </a:lnSpc>
              <a:buNone/>
            </a:pPr>
            <a:r>
              <a:rPr lang="en-US" sz="1200" i="1" dirty="0">
                <a:solidFill>
                  <a:srgbClr val="374151"/>
                </a:solidFill>
                <a:latin typeface="Roboto" pitchFamily="34" charset="0"/>
                <a:ea typeface="Roboto" pitchFamily="34" charset="-122"/>
                <a:cs typeface="Roboto" pitchFamily="34" charset="-120"/>
              </a:rPr>
              <a:t> Ahmet Bey urgently needed a modern solution that can directly import CSV files containing course information, eliminating the need for tedious manual entry and reducing the error rate while saving significant administrative time each semester.</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7124700"/>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7124700"/>
          </a:xfrm>
          <a:prstGeom prst="rect">
            <a:avLst/>
          </a:prstGeom>
        </p:spPr>
      </p:pic>
      <p:pic>
        <p:nvPicPr>
          <p:cNvPr id="4" name="Image 2" descr="preencoded.png">    </p:cNvPr>
          <p:cNvPicPr>
            <a:picLocks noChangeAspect="1"/>
          </p:cNvPicPr>
          <p:nvPr/>
        </p:nvPicPr>
        <p:blipFill>
          <a:blip r:embed="rId4"/>
          <a:stretch>
            <a:fillRect/>
          </a:stretch>
        </p:blipFill>
        <p:spPr>
          <a:xfrm>
            <a:off x="381000" y="838200"/>
            <a:ext cx="1219200" cy="38100"/>
          </a:xfrm>
          <a:prstGeom prst="rect">
            <a:avLst/>
          </a:prstGeom>
        </p:spPr>
      </p:pic>
      <p:pic>
        <p:nvPicPr>
          <p:cNvPr id="5" name="Image 3" descr="preencoded.png">    </p:cNvPr>
          <p:cNvPicPr>
            <a:picLocks noChangeAspect="1"/>
          </p:cNvPicPr>
          <p:nvPr/>
        </p:nvPicPr>
        <p:blipFill>
          <a:blip r:embed="rId5"/>
          <a:stretch>
            <a:fillRect/>
          </a:stretch>
        </p:blipFill>
        <p:spPr>
          <a:xfrm>
            <a:off x="381000" y="1104900"/>
            <a:ext cx="11430000" cy="1143000"/>
          </a:xfrm>
          <a:prstGeom prst="rect">
            <a:avLst/>
          </a:prstGeom>
        </p:spPr>
      </p:pic>
      <p:pic>
        <p:nvPicPr>
          <p:cNvPr id="6" name="Image 4" descr="preencoded.png">    </p:cNvPr>
          <p:cNvPicPr>
            <a:picLocks noChangeAspect="1"/>
          </p:cNvPicPr>
          <p:nvPr/>
        </p:nvPicPr>
        <p:blipFill>
          <a:blip r:embed="rId6"/>
          <a:stretch>
            <a:fillRect/>
          </a:stretch>
        </p:blipFill>
        <p:spPr>
          <a:xfrm>
            <a:off x="533400" y="1257300"/>
            <a:ext cx="381000" cy="381000"/>
          </a:xfrm>
          <a:prstGeom prst="rect">
            <a:avLst/>
          </a:prstGeom>
        </p:spPr>
      </p:pic>
      <p:pic>
        <p:nvPicPr>
          <p:cNvPr id="7" name="Image 5" descr="preencoded.png">    </p:cNvPr>
          <p:cNvPicPr>
            <a:picLocks noChangeAspect="1"/>
          </p:cNvPicPr>
          <p:nvPr/>
        </p:nvPicPr>
        <p:blipFill>
          <a:blip r:embed="rId7"/>
          <a:stretch>
            <a:fillRect/>
          </a:stretch>
        </p:blipFill>
        <p:spPr>
          <a:xfrm>
            <a:off x="647700" y="1371600"/>
            <a:ext cx="152400" cy="152400"/>
          </a:xfrm>
          <a:prstGeom prst="rect">
            <a:avLst/>
          </a:prstGeom>
        </p:spPr>
      </p:pic>
      <p:pic>
        <p:nvPicPr>
          <p:cNvPr id="8" name="Image 6" descr="preencoded.png">    </p:cNvPr>
          <p:cNvPicPr>
            <a:picLocks noChangeAspect="1"/>
          </p:cNvPicPr>
          <p:nvPr/>
        </p:nvPicPr>
        <p:blipFill>
          <a:blip r:embed="rId8"/>
          <a:stretch>
            <a:fillRect/>
          </a:stretch>
        </p:blipFill>
        <p:spPr>
          <a:xfrm>
            <a:off x="2667000" y="3657600"/>
            <a:ext cx="7620000" cy="19050"/>
          </a:xfrm>
          <a:prstGeom prst="rect">
            <a:avLst/>
          </a:prstGeom>
        </p:spPr>
      </p:pic>
      <p:pic>
        <p:nvPicPr>
          <p:cNvPr id="9" name="Image 7" descr="preencoded.png">    </p:cNvPr>
          <p:cNvPicPr>
            <a:picLocks noChangeAspect="1"/>
          </p:cNvPicPr>
          <p:nvPr/>
        </p:nvPicPr>
        <p:blipFill>
          <a:blip r:embed="rId9"/>
          <a:stretch>
            <a:fillRect/>
          </a:stretch>
        </p:blipFill>
        <p:spPr>
          <a:xfrm>
            <a:off x="381000" y="2476500"/>
            <a:ext cx="2438400" cy="1981200"/>
          </a:xfrm>
          <a:prstGeom prst="rect">
            <a:avLst/>
          </a:prstGeom>
        </p:spPr>
      </p:pic>
      <p:pic>
        <p:nvPicPr>
          <p:cNvPr id="10" name="Image 8" descr="preencoded.png">    </p:cNvPr>
          <p:cNvPicPr>
            <a:picLocks noChangeAspect="1"/>
          </p:cNvPicPr>
          <p:nvPr/>
        </p:nvPicPr>
        <p:blipFill>
          <a:blip r:embed="rId10"/>
          <a:stretch>
            <a:fillRect/>
          </a:stretch>
        </p:blipFill>
        <p:spPr>
          <a:xfrm>
            <a:off x="1371600" y="2628900"/>
            <a:ext cx="457200" cy="457200"/>
          </a:xfrm>
          <a:prstGeom prst="rect">
            <a:avLst/>
          </a:prstGeom>
        </p:spPr>
      </p:pic>
      <p:pic>
        <p:nvPicPr>
          <p:cNvPr id="11" name="Image 9" descr="preencoded.png">    </p:cNvPr>
          <p:cNvPicPr>
            <a:picLocks noChangeAspect="1"/>
          </p:cNvPicPr>
          <p:nvPr/>
        </p:nvPicPr>
        <p:blipFill>
          <a:blip r:embed="rId11"/>
          <a:stretch>
            <a:fillRect/>
          </a:stretch>
        </p:blipFill>
        <p:spPr>
          <a:xfrm>
            <a:off x="1504950" y="2724150"/>
            <a:ext cx="190500" cy="266700"/>
          </a:xfrm>
          <a:prstGeom prst="rect">
            <a:avLst/>
          </a:prstGeom>
        </p:spPr>
      </p:pic>
      <p:pic>
        <p:nvPicPr>
          <p:cNvPr id="12" name="Image 10" descr="preencoded.png">    </p:cNvPr>
          <p:cNvPicPr>
            <a:picLocks noChangeAspect="1"/>
          </p:cNvPicPr>
          <p:nvPr/>
        </p:nvPicPr>
        <p:blipFill>
          <a:blip r:embed="rId12"/>
          <a:stretch>
            <a:fillRect/>
          </a:stretch>
        </p:blipFill>
        <p:spPr>
          <a:xfrm>
            <a:off x="4876800" y="2476500"/>
            <a:ext cx="2438400" cy="2362200"/>
          </a:xfrm>
          <a:prstGeom prst="rect">
            <a:avLst/>
          </a:prstGeom>
        </p:spPr>
      </p:pic>
      <p:pic>
        <p:nvPicPr>
          <p:cNvPr id="13" name="Image 11" descr="preencoded.png">    </p:cNvPr>
          <p:cNvPicPr>
            <a:picLocks noChangeAspect="1"/>
          </p:cNvPicPr>
          <p:nvPr/>
        </p:nvPicPr>
        <p:blipFill>
          <a:blip r:embed="rId13"/>
          <a:stretch>
            <a:fillRect/>
          </a:stretch>
        </p:blipFill>
        <p:spPr>
          <a:xfrm>
            <a:off x="5867400" y="2628900"/>
            <a:ext cx="457200" cy="457200"/>
          </a:xfrm>
          <a:prstGeom prst="rect">
            <a:avLst/>
          </a:prstGeom>
        </p:spPr>
      </p:pic>
      <p:pic>
        <p:nvPicPr>
          <p:cNvPr id="14" name="Image 12" descr="preencoded.png">    </p:cNvPr>
          <p:cNvPicPr>
            <a:picLocks noChangeAspect="1"/>
          </p:cNvPicPr>
          <p:nvPr/>
        </p:nvPicPr>
        <p:blipFill>
          <a:blip r:embed="rId14"/>
          <a:stretch>
            <a:fillRect/>
          </a:stretch>
        </p:blipFill>
        <p:spPr>
          <a:xfrm>
            <a:off x="5976938" y="2724150"/>
            <a:ext cx="238125" cy="266700"/>
          </a:xfrm>
          <a:prstGeom prst="rect">
            <a:avLst/>
          </a:prstGeom>
        </p:spPr>
      </p:pic>
      <p:pic>
        <p:nvPicPr>
          <p:cNvPr id="15" name="Image 13" descr="preencoded.png">    </p:cNvPr>
          <p:cNvPicPr>
            <a:picLocks noChangeAspect="1"/>
          </p:cNvPicPr>
          <p:nvPr/>
        </p:nvPicPr>
        <p:blipFill>
          <a:blip r:embed="rId15"/>
          <a:stretch>
            <a:fillRect/>
          </a:stretch>
        </p:blipFill>
        <p:spPr>
          <a:xfrm>
            <a:off x="9372600" y="2476500"/>
            <a:ext cx="2438400" cy="2362200"/>
          </a:xfrm>
          <a:prstGeom prst="rect">
            <a:avLst/>
          </a:prstGeom>
        </p:spPr>
      </p:pic>
      <p:pic>
        <p:nvPicPr>
          <p:cNvPr id="16" name="Image 14" descr="preencoded.png">    </p:cNvPr>
          <p:cNvPicPr>
            <a:picLocks noChangeAspect="1"/>
          </p:cNvPicPr>
          <p:nvPr/>
        </p:nvPicPr>
        <p:blipFill>
          <a:blip r:embed="rId16"/>
          <a:stretch>
            <a:fillRect/>
          </a:stretch>
        </p:blipFill>
        <p:spPr>
          <a:xfrm>
            <a:off x="10363200" y="2628900"/>
            <a:ext cx="457200" cy="457200"/>
          </a:xfrm>
          <a:prstGeom prst="rect">
            <a:avLst/>
          </a:prstGeom>
        </p:spPr>
      </p:pic>
      <p:pic>
        <p:nvPicPr>
          <p:cNvPr id="17" name="Image 15" descr="preencoded.png">    </p:cNvPr>
          <p:cNvPicPr>
            <a:picLocks noChangeAspect="1"/>
          </p:cNvPicPr>
          <p:nvPr/>
        </p:nvPicPr>
        <p:blipFill>
          <a:blip r:embed="rId17"/>
          <a:stretch>
            <a:fillRect/>
          </a:stretch>
        </p:blipFill>
        <p:spPr>
          <a:xfrm>
            <a:off x="10496550" y="2724150"/>
            <a:ext cx="190500" cy="266700"/>
          </a:xfrm>
          <a:prstGeom prst="rect">
            <a:avLst/>
          </a:prstGeom>
        </p:spPr>
      </p:pic>
      <p:pic>
        <p:nvPicPr>
          <p:cNvPr id="18" name="Image 16" descr="preencoded.png">    </p:cNvPr>
          <p:cNvPicPr>
            <a:picLocks noChangeAspect="1"/>
          </p:cNvPicPr>
          <p:nvPr/>
        </p:nvPicPr>
        <p:blipFill>
          <a:blip r:embed="rId18"/>
          <a:stretch>
            <a:fillRect/>
          </a:stretch>
        </p:blipFill>
        <p:spPr>
          <a:xfrm>
            <a:off x="381000" y="5143500"/>
            <a:ext cx="3708350" cy="914400"/>
          </a:xfrm>
          <a:prstGeom prst="rect">
            <a:avLst/>
          </a:prstGeom>
        </p:spPr>
      </p:pic>
      <p:pic>
        <p:nvPicPr>
          <p:cNvPr id="19" name="Image 17" descr="preencoded.png">    </p:cNvPr>
          <p:cNvPicPr>
            <a:picLocks noChangeAspect="1"/>
          </p:cNvPicPr>
          <p:nvPr/>
        </p:nvPicPr>
        <p:blipFill>
          <a:blip r:embed="rId19"/>
          <a:stretch>
            <a:fillRect/>
          </a:stretch>
        </p:blipFill>
        <p:spPr>
          <a:xfrm>
            <a:off x="533400" y="5410200"/>
            <a:ext cx="282476" cy="381000"/>
          </a:xfrm>
          <a:prstGeom prst="rect">
            <a:avLst/>
          </a:prstGeom>
        </p:spPr>
      </p:pic>
      <p:pic>
        <p:nvPicPr>
          <p:cNvPr id="20" name="Image 18" descr="preencoded.png">    </p:cNvPr>
          <p:cNvPicPr>
            <a:picLocks noChangeAspect="1"/>
          </p:cNvPicPr>
          <p:nvPr/>
        </p:nvPicPr>
        <p:blipFill>
          <a:blip r:embed="rId20"/>
          <a:stretch>
            <a:fillRect/>
          </a:stretch>
        </p:blipFill>
        <p:spPr>
          <a:xfrm>
            <a:off x="598438" y="5524500"/>
            <a:ext cx="152400" cy="152400"/>
          </a:xfrm>
          <a:prstGeom prst="rect">
            <a:avLst/>
          </a:prstGeom>
        </p:spPr>
      </p:pic>
      <p:pic>
        <p:nvPicPr>
          <p:cNvPr id="21" name="Image 19" descr="preencoded.png">    </p:cNvPr>
          <p:cNvPicPr>
            <a:picLocks noChangeAspect="1"/>
          </p:cNvPicPr>
          <p:nvPr/>
        </p:nvPicPr>
        <p:blipFill>
          <a:blip r:embed="rId21"/>
          <a:stretch>
            <a:fillRect/>
          </a:stretch>
        </p:blipFill>
        <p:spPr>
          <a:xfrm>
            <a:off x="4241750" y="5143500"/>
            <a:ext cx="3708350" cy="914400"/>
          </a:xfrm>
          <a:prstGeom prst="rect">
            <a:avLst/>
          </a:prstGeom>
        </p:spPr>
      </p:pic>
      <p:pic>
        <p:nvPicPr>
          <p:cNvPr id="22" name="Image 20" descr="preencoded.png">    </p:cNvPr>
          <p:cNvPicPr>
            <a:picLocks noChangeAspect="1"/>
          </p:cNvPicPr>
          <p:nvPr/>
        </p:nvPicPr>
        <p:blipFill>
          <a:blip r:embed="rId22"/>
          <a:stretch>
            <a:fillRect/>
          </a:stretch>
        </p:blipFill>
        <p:spPr>
          <a:xfrm>
            <a:off x="4394150" y="5410200"/>
            <a:ext cx="261193" cy="381000"/>
          </a:xfrm>
          <a:prstGeom prst="rect">
            <a:avLst/>
          </a:prstGeom>
        </p:spPr>
      </p:pic>
      <p:pic>
        <p:nvPicPr>
          <p:cNvPr id="23" name="Image 21" descr="preencoded.png">    </p:cNvPr>
          <p:cNvPicPr>
            <a:picLocks noChangeAspect="1"/>
          </p:cNvPicPr>
          <p:nvPr/>
        </p:nvPicPr>
        <p:blipFill>
          <a:blip r:embed="rId23"/>
          <a:stretch>
            <a:fillRect/>
          </a:stretch>
        </p:blipFill>
        <p:spPr>
          <a:xfrm>
            <a:off x="4448473" y="5524500"/>
            <a:ext cx="152400" cy="152400"/>
          </a:xfrm>
          <a:prstGeom prst="rect">
            <a:avLst/>
          </a:prstGeom>
        </p:spPr>
      </p:pic>
      <p:pic>
        <p:nvPicPr>
          <p:cNvPr id="24" name="Image 22" descr="preencoded.png">    </p:cNvPr>
          <p:cNvPicPr>
            <a:picLocks noChangeAspect="1"/>
          </p:cNvPicPr>
          <p:nvPr/>
        </p:nvPicPr>
        <p:blipFill>
          <a:blip r:embed="rId24"/>
          <a:stretch>
            <a:fillRect/>
          </a:stretch>
        </p:blipFill>
        <p:spPr>
          <a:xfrm>
            <a:off x="8102501" y="5143500"/>
            <a:ext cx="3708499" cy="914400"/>
          </a:xfrm>
          <a:prstGeom prst="rect">
            <a:avLst/>
          </a:prstGeom>
        </p:spPr>
      </p:pic>
      <p:pic>
        <p:nvPicPr>
          <p:cNvPr id="25" name="Image 23" descr="preencoded.png">    </p:cNvPr>
          <p:cNvPicPr>
            <a:picLocks noChangeAspect="1"/>
          </p:cNvPicPr>
          <p:nvPr/>
        </p:nvPicPr>
        <p:blipFill>
          <a:blip r:embed="rId25"/>
          <a:stretch>
            <a:fillRect/>
          </a:stretch>
        </p:blipFill>
        <p:spPr>
          <a:xfrm>
            <a:off x="8254901" y="5410200"/>
            <a:ext cx="290364" cy="381000"/>
          </a:xfrm>
          <a:prstGeom prst="rect">
            <a:avLst/>
          </a:prstGeom>
        </p:spPr>
      </p:pic>
      <p:pic>
        <p:nvPicPr>
          <p:cNvPr id="26" name="Image 24" descr="preencoded.png">    </p:cNvPr>
          <p:cNvPicPr>
            <a:picLocks noChangeAspect="1"/>
          </p:cNvPicPr>
          <p:nvPr/>
        </p:nvPicPr>
        <p:blipFill>
          <a:blip r:embed="rId26"/>
          <a:stretch>
            <a:fillRect/>
          </a:stretch>
        </p:blipFill>
        <p:spPr>
          <a:xfrm>
            <a:off x="8304758" y="5524500"/>
            <a:ext cx="190500" cy="152400"/>
          </a:xfrm>
          <a:prstGeom prst="rect">
            <a:avLst/>
          </a:prstGeom>
        </p:spPr>
      </p:pic>
      <p:pic>
        <p:nvPicPr>
          <p:cNvPr id="27" name="Image 25" descr="preencoded.png">    </p:cNvPr>
          <p:cNvPicPr>
            <a:picLocks noChangeAspect="1"/>
          </p:cNvPicPr>
          <p:nvPr/>
        </p:nvPicPr>
        <p:blipFill>
          <a:blip r:embed="rId27"/>
          <a:stretch>
            <a:fillRect/>
          </a:stretch>
        </p:blipFill>
        <p:spPr>
          <a:xfrm>
            <a:off x="418951" y="6305550"/>
            <a:ext cx="142875" cy="152400"/>
          </a:xfrm>
          <a:prstGeom prst="rect">
            <a:avLst/>
          </a:prstGeom>
        </p:spPr>
      </p:pic>
      <p:sp>
        <p:nvSpPr>
          <p:cNvPr id="28" name="Text 0"/>
          <p:cNvSpPr/>
          <p:nvPr/>
        </p:nvSpPr>
        <p:spPr>
          <a:xfrm>
            <a:off x="381000" y="381000"/>
            <a:ext cx="13716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ABC9C"/>
                </a:solidFill>
                <a:latin typeface="Montserrat" pitchFamily="34" charset="0"/>
                <a:ea typeface="Montserrat" pitchFamily="34" charset="-122"/>
                <a:cs typeface="Montserrat" pitchFamily="34" charset="-120"/>
              </a:rPr>
              <a:t>Live Demo - CSV Import Feature</a:t>
            </a:r>
            <a:endParaRPr lang="en-US" sz="2700" dirty="0"/>
          </a:p>
        </p:txBody>
      </p:sp>
      <p:sp>
        <p:nvSpPr>
          <p:cNvPr id="29" name="Text 1"/>
          <p:cNvSpPr/>
          <p:nvPr/>
        </p:nvSpPr>
        <p:spPr>
          <a:xfrm>
            <a:off x="1028700" y="1295400"/>
            <a:ext cx="3937456" cy="304800"/>
          </a:xfrm>
          <a:prstGeom prst="rect">
            <a:avLst/>
          </a:prstGeom>
          <a:noFill/>
          <a:ln/>
        </p:spPr>
        <p:txBody>
          <a:bodyPr wrap="square" lIns="0" tIns="0" rIns="0" bIns="0" rtlCol="0" anchor="t" vert="horz"/>
          <a:lstStyle/>
          <a:p>
            <a:pPr indent="0" marL="0">
              <a:lnSpc>
                <a:spcPts val="2400"/>
              </a:lnSpc>
              <a:buNone/>
            </a:pPr>
            <a:r>
              <a:rPr lang="en-US" sz="1800" b="1" dirty="0">
                <a:solidFill>
                  <a:srgbClr val="333333"/>
                </a:solidFill>
                <a:latin typeface="Roboto" pitchFamily="34" charset="0"/>
                <a:ea typeface="Roboto" pitchFamily="34" charset="-122"/>
                <a:cs typeface="Roboto" pitchFamily="34" charset="-120"/>
              </a:rPr>
              <a:t>BeePlan's CSV Import Feature</a:t>
            </a:r>
            <a:endParaRPr lang="en-US" sz="1800" dirty="0"/>
          </a:p>
        </p:txBody>
      </p:sp>
      <p:sp>
        <p:nvSpPr>
          <p:cNvPr id="30" name="Text 2"/>
          <p:cNvSpPr/>
          <p:nvPr/>
        </p:nvSpPr>
        <p:spPr>
          <a:xfrm>
            <a:off x="1066800" y="1638300"/>
            <a:ext cx="10591800" cy="4572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Meet Ahmet Bey, who can now import his course information directly from CSV files into BeePlan, eliminating tedious manual data entry and preventing errors.</a:t>
            </a:r>
            <a:endParaRPr lang="en-US" sz="1200" dirty="0"/>
          </a:p>
        </p:txBody>
      </p:sp>
      <p:sp>
        <p:nvSpPr>
          <p:cNvPr id="31" name="Text 3"/>
          <p:cNvSpPr/>
          <p:nvPr/>
        </p:nvSpPr>
        <p:spPr>
          <a:xfrm>
            <a:off x="533400" y="3200400"/>
            <a:ext cx="2133600"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333333"/>
                </a:solidFill>
                <a:latin typeface="Roboto" pitchFamily="34" charset="0"/>
                <a:ea typeface="Roboto" pitchFamily="34" charset="-122"/>
                <a:cs typeface="Roboto" pitchFamily="34" charset="-120"/>
              </a:rPr>
              <a:t>CSV Upload</a:t>
            </a:r>
            <a:endParaRPr lang="en-US" sz="1350" dirty="0"/>
          </a:p>
        </p:txBody>
      </p:sp>
      <p:sp>
        <p:nvSpPr>
          <p:cNvPr id="32" name="Text 4"/>
          <p:cNvSpPr/>
          <p:nvPr/>
        </p:nvSpPr>
        <p:spPr>
          <a:xfrm>
            <a:off x="533400" y="3543300"/>
            <a:ext cx="2133600" cy="7620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Roboto" pitchFamily="34" charset="0"/>
                <a:ea typeface="Roboto" pitchFamily="34" charset="-122"/>
                <a:cs typeface="Roboto" pitchFamily="34" charset="-120"/>
              </a:rPr>
              <a:t>Upload data directly from CSV files containing course codes, course names, course hours, instructors, and terms.</a:t>
            </a:r>
            <a:endParaRPr lang="en-US" sz="1050" dirty="0"/>
          </a:p>
        </p:txBody>
      </p:sp>
      <p:sp>
        <p:nvSpPr>
          <p:cNvPr id="33" name="Text 5"/>
          <p:cNvSpPr/>
          <p:nvPr/>
        </p:nvSpPr>
        <p:spPr>
          <a:xfrm>
            <a:off x="4815840" y="3200400"/>
            <a:ext cx="2560320"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333333"/>
                </a:solidFill>
                <a:latin typeface="Roboto" pitchFamily="34" charset="0"/>
                <a:ea typeface="Roboto" pitchFamily="34" charset="-122"/>
                <a:cs typeface="Roboto" pitchFamily="34" charset="-120"/>
              </a:rPr>
              <a:t>Instant Processing</a:t>
            </a:r>
            <a:endParaRPr lang="en-US" sz="1350" dirty="0"/>
          </a:p>
        </p:txBody>
      </p:sp>
      <p:sp>
        <p:nvSpPr>
          <p:cNvPr id="34" name="Text 6"/>
          <p:cNvSpPr/>
          <p:nvPr/>
        </p:nvSpPr>
        <p:spPr>
          <a:xfrm>
            <a:off x="5029200" y="3543300"/>
            <a:ext cx="2133600" cy="11430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Roboto" pitchFamily="34" charset="0"/>
                <a:ea typeface="Roboto" pitchFamily="34" charset="-122"/>
                <a:cs typeface="Roboto" pitchFamily="34" charset="-120"/>
              </a:rPr>
              <a:t>BeePlan automatically processes CSV data, validating course codes, assigning instructors, and scheduling courses while ensuring no time conflicts or duplicated entries.</a:t>
            </a:r>
            <a:endParaRPr lang="en-US" sz="1050" dirty="0"/>
          </a:p>
        </p:txBody>
      </p:sp>
      <p:sp>
        <p:nvSpPr>
          <p:cNvPr id="35" name="Text 7"/>
          <p:cNvSpPr/>
          <p:nvPr/>
        </p:nvSpPr>
        <p:spPr>
          <a:xfrm>
            <a:off x="9311640" y="3200400"/>
            <a:ext cx="2560320"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333333"/>
                </a:solidFill>
                <a:latin typeface="Roboto" pitchFamily="34" charset="0"/>
                <a:ea typeface="Roboto" pitchFamily="34" charset="-122"/>
                <a:cs typeface="Roboto" pitchFamily="34" charset="-120"/>
              </a:rPr>
              <a:t>Zero Errors</a:t>
            </a:r>
            <a:endParaRPr lang="en-US" sz="1350" dirty="0"/>
          </a:p>
        </p:txBody>
      </p:sp>
      <p:sp>
        <p:nvSpPr>
          <p:cNvPr id="36" name="Text 8"/>
          <p:cNvSpPr/>
          <p:nvPr/>
        </p:nvSpPr>
        <p:spPr>
          <a:xfrm>
            <a:off x="9525000" y="3543300"/>
            <a:ext cx="2133600" cy="11430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Roboto" pitchFamily="34" charset="0"/>
                <a:ea typeface="Roboto" pitchFamily="34" charset="-122"/>
                <a:cs typeface="Roboto" pitchFamily="34" charset="-120"/>
              </a:rPr>
              <a:t>Validated data is imported accurately, eliminating manual data entry errors and saving Ahmet Bey from time-consuming corrections, with duplicate course information immediately flagged.</a:t>
            </a:r>
            <a:endParaRPr lang="en-US" sz="1050" dirty="0"/>
          </a:p>
        </p:txBody>
      </p:sp>
      <p:sp>
        <p:nvSpPr>
          <p:cNvPr id="37" name="Text 9"/>
          <p:cNvSpPr/>
          <p:nvPr/>
        </p:nvSpPr>
        <p:spPr>
          <a:xfrm>
            <a:off x="930176" y="5295900"/>
            <a:ext cx="3006775" cy="228600"/>
          </a:xfrm>
          <a:prstGeom prst="rect">
            <a:avLst/>
          </a:prstGeom>
          <a:noFill/>
          <a:ln/>
        </p:spPr>
        <p:txBody>
          <a:bodyPr wrap="square" lIns="0" tIns="0" rIns="0" bIns="0" rtlCol="0" anchor="t" vert="horz"/>
          <a:lstStyle/>
          <a:p>
            <a:pPr indent="0" marL="0">
              <a:lnSpc>
                <a:spcPts val="1800"/>
              </a:lnSpc>
              <a:buNone/>
            </a:pPr>
            <a:r>
              <a:rPr lang="en-US" sz="1200" b="1" dirty="0">
                <a:solidFill>
                  <a:srgbClr val="333333"/>
                </a:solidFill>
                <a:latin typeface="Roboto" pitchFamily="34" charset="0"/>
                <a:ea typeface="Roboto" pitchFamily="34" charset="-122"/>
                <a:cs typeface="Roboto" pitchFamily="34" charset="-120"/>
              </a:rPr>
              <a:t>Time Saving</a:t>
            </a:r>
            <a:endParaRPr lang="en-US" sz="1200" dirty="0"/>
          </a:p>
        </p:txBody>
      </p:sp>
      <p:sp>
        <p:nvSpPr>
          <p:cNvPr id="38" name="Text 10"/>
          <p:cNvSpPr/>
          <p:nvPr/>
        </p:nvSpPr>
        <p:spPr>
          <a:xfrm>
            <a:off x="930176" y="5524500"/>
            <a:ext cx="3006775" cy="3810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Roboto" pitchFamily="34" charset="0"/>
                <a:ea typeface="Roboto" pitchFamily="34" charset="-122"/>
                <a:cs typeface="Roboto" pitchFamily="34" charset="-120"/>
              </a:rPr>
              <a:t>Replacing 10-15 hours of manual entry with 5 minutes of CSV import</a:t>
            </a:r>
            <a:endParaRPr lang="en-US" sz="1050" dirty="0"/>
          </a:p>
        </p:txBody>
      </p:sp>
      <p:sp>
        <p:nvSpPr>
          <p:cNvPr id="39" name="Text 11"/>
          <p:cNvSpPr/>
          <p:nvPr/>
        </p:nvSpPr>
        <p:spPr>
          <a:xfrm>
            <a:off x="4769644" y="5295900"/>
            <a:ext cx="3028057" cy="228600"/>
          </a:xfrm>
          <a:prstGeom prst="rect">
            <a:avLst/>
          </a:prstGeom>
          <a:noFill/>
          <a:ln/>
        </p:spPr>
        <p:txBody>
          <a:bodyPr wrap="square" lIns="0" tIns="0" rIns="0" bIns="0" rtlCol="0" anchor="t" vert="horz"/>
          <a:lstStyle/>
          <a:p>
            <a:pPr indent="0" marL="0">
              <a:lnSpc>
                <a:spcPts val="1800"/>
              </a:lnSpc>
              <a:buNone/>
            </a:pPr>
            <a:r>
              <a:rPr lang="en-US" sz="1200" b="1" dirty="0">
                <a:solidFill>
                  <a:srgbClr val="333333"/>
                </a:solidFill>
                <a:latin typeface="Roboto" pitchFamily="34" charset="0"/>
                <a:ea typeface="Roboto" pitchFamily="34" charset="-122"/>
                <a:cs typeface="Roboto" pitchFamily="34" charset="-120"/>
              </a:rPr>
              <a:t>Validation</a:t>
            </a:r>
            <a:endParaRPr lang="en-US" sz="1200" dirty="0"/>
          </a:p>
        </p:txBody>
      </p:sp>
      <p:sp>
        <p:nvSpPr>
          <p:cNvPr id="40" name="Text 12"/>
          <p:cNvSpPr/>
          <p:nvPr/>
        </p:nvSpPr>
        <p:spPr>
          <a:xfrm>
            <a:off x="4769644" y="5524500"/>
            <a:ext cx="3028057" cy="3810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Roboto" pitchFamily="34" charset="0"/>
                <a:ea typeface="Roboto" pitchFamily="34" charset="-122"/>
                <a:cs typeface="Roboto" pitchFamily="34" charset="-120"/>
              </a:rPr>
              <a:t>Course code validation and duplicate detection before any data is imported</a:t>
            </a:r>
            <a:endParaRPr lang="en-US" sz="1050" dirty="0"/>
          </a:p>
        </p:txBody>
      </p:sp>
      <p:sp>
        <p:nvSpPr>
          <p:cNvPr id="41" name="Text 13"/>
          <p:cNvSpPr/>
          <p:nvPr/>
        </p:nvSpPr>
        <p:spPr>
          <a:xfrm>
            <a:off x="8659564" y="5295900"/>
            <a:ext cx="3598843" cy="228600"/>
          </a:xfrm>
          <a:prstGeom prst="rect">
            <a:avLst/>
          </a:prstGeom>
          <a:noFill/>
          <a:ln/>
        </p:spPr>
        <p:txBody>
          <a:bodyPr wrap="square" lIns="0" tIns="0" rIns="0" bIns="0" rtlCol="0" anchor="t" vert="horz"/>
          <a:lstStyle/>
          <a:p>
            <a:pPr indent="0" marL="0">
              <a:lnSpc>
                <a:spcPts val="1800"/>
              </a:lnSpc>
              <a:buNone/>
            </a:pPr>
            <a:r>
              <a:rPr lang="en-US" sz="1200" b="1" dirty="0">
                <a:solidFill>
                  <a:srgbClr val="333333"/>
                </a:solidFill>
                <a:latin typeface="Roboto" pitchFamily="34" charset="0"/>
                <a:ea typeface="Roboto" pitchFamily="34" charset="-122"/>
                <a:cs typeface="Roboto" pitchFamily="34" charset="-120"/>
              </a:rPr>
              <a:t>AI-Powered Import</a:t>
            </a:r>
            <a:endParaRPr lang="en-US" sz="1200" dirty="0"/>
          </a:p>
        </p:txBody>
      </p:sp>
      <p:sp>
        <p:nvSpPr>
          <p:cNvPr id="42" name="Text 14"/>
          <p:cNvSpPr/>
          <p:nvPr/>
        </p:nvSpPr>
        <p:spPr>
          <a:xfrm>
            <a:off x="8659564" y="5524500"/>
            <a:ext cx="2999036" cy="3810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Roboto" pitchFamily="34" charset="0"/>
                <a:ea typeface="Roboto" pitchFamily="34" charset="-122"/>
                <a:cs typeface="Roboto" pitchFamily="34" charset="-120"/>
              </a:rPr>
              <a:t>Smart CSV parser with syntax validation and automated formatting</a:t>
            </a:r>
            <a:endParaRPr lang="en-US" sz="1050" dirty="0"/>
          </a:p>
        </p:txBody>
      </p:sp>
      <p:sp>
        <p:nvSpPr>
          <p:cNvPr id="43" name="Text 15"/>
          <p:cNvSpPr/>
          <p:nvPr/>
        </p:nvSpPr>
        <p:spPr>
          <a:xfrm>
            <a:off x="381000" y="6286500"/>
            <a:ext cx="11430000" cy="457200"/>
          </a:xfrm>
          <a:prstGeom prst="rect">
            <a:avLst/>
          </a:prstGeom>
          <a:noFill/>
          <a:ln/>
        </p:spPr>
        <p:txBody>
          <a:bodyPr wrap="square" lIns="0" tIns="0" rIns="0" bIns="0" rtlCol="0" anchor="t" vert="horz"/>
          <a:lstStyle/>
          <a:p>
            <a:pPr algn="ctr" indent="0" marL="0">
              <a:lnSpc>
                <a:spcPts val="1800"/>
              </a:lnSpc>
              <a:buNone/>
            </a:pPr>
            <a:r>
              <a:rPr lang="en-US" sz="1200" i="1" dirty="0">
                <a:solidFill>
                  <a:srgbClr val="4B5563"/>
                </a:solidFill>
                <a:latin typeface="Roboto" pitchFamily="34" charset="0"/>
                <a:ea typeface="Roboto" pitchFamily="34" charset="-122"/>
                <a:cs typeface="Roboto" pitchFamily="34" charset="-120"/>
              </a:rPr>
              <a:t> Thanks to BeePlan's CSV feature, Ahmet Bey can now efficiently manage course scheduling without hours of tedious manual entry. Instead, he can import all course data instantly with confidence in accuracy.</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8000"/>
          </a:xfrm>
          <a:prstGeom prst="rect">
            <a:avLst/>
          </a:prstGeom>
        </p:spPr>
      </p:pic>
      <p:pic>
        <p:nvPicPr>
          <p:cNvPr id="4" name="Image 2" descr="preencoded.png">    </p:cNvPr>
          <p:cNvPicPr>
            <a:picLocks noChangeAspect="1"/>
          </p:cNvPicPr>
          <p:nvPr/>
        </p:nvPicPr>
        <p:blipFill>
          <a:blip r:embed="rId4"/>
          <a:stretch>
            <a:fillRect/>
          </a:stretch>
        </p:blipFill>
        <p:spPr>
          <a:xfrm>
            <a:off x="381000" y="838200"/>
            <a:ext cx="1219200" cy="38100"/>
          </a:xfrm>
          <a:prstGeom prst="rect">
            <a:avLst/>
          </a:prstGeom>
        </p:spPr>
      </p:pic>
      <p:pic>
        <p:nvPicPr>
          <p:cNvPr id="5" name="Image 3" descr="preencoded.png">    </p:cNvPr>
          <p:cNvPicPr>
            <a:picLocks noChangeAspect="1"/>
          </p:cNvPicPr>
          <p:nvPr/>
        </p:nvPicPr>
        <p:blipFill>
          <a:blip r:embed="rId5"/>
          <a:stretch>
            <a:fillRect/>
          </a:stretch>
        </p:blipFill>
        <p:spPr>
          <a:xfrm>
            <a:off x="381000" y="1104900"/>
            <a:ext cx="5486400" cy="1333500"/>
          </a:xfrm>
          <a:prstGeom prst="rect">
            <a:avLst/>
          </a:prstGeom>
        </p:spPr>
      </p:pic>
      <p:pic>
        <p:nvPicPr>
          <p:cNvPr id="6" name="Image 4" descr="preencoded.png">    </p:cNvPr>
          <p:cNvPicPr>
            <a:picLocks noChangeAspect="1"/>
          </p:cNvPicPr>
          <p:nvPr/>
        </p:nvPicPr>
        <p:blipFill>
          <a:blip r:embed="rId6"/>
          <a:stretch>
            <a:fillRect/>
          </a:stretch>
        </p:blipFill>
        <p:spPr>
          <a:xfrm>
            <a:off x="533400" y="1257300"/>
            <a:ext cx="457200" cy="457200"/>
          </a:xfrm>
          <a:prstGeom prst="rect">
            <a:avLst/>
          </a:prstGeom>
        </p:spPr>
      </p:pic>
      <p:pic>
        <p:nvPicPr>
          <p:cNvPr id="7" name="Image 5" descr="preencoded.png">    </p:cNvPr>
          <p:cNvPicPr>
            <a:picLocks noChangeAspect="1"/>
          </p:cNvPicPr>
          <p:nvPr/>
        </p:nvPicPr>
        <p:blipFill>
          <a:blip r:embed="rId7"/>
          <a:stretch>
            <a:fillRect/>
          </a:stretch>
        </p:blipFill>
        <p:spPr>
          <a:xfrm>
            <a:off x="666750" y="1352550"/>
            <a:ext cx="190500" cy="266700"/>
          </a:xfrm>
          <a:prstGeom prst="rect">
            <a:avLst/>
          </a:prstGeom>
        </p:spPr>
      </p:pic>
      <p:pic>
        <p:nvPicPr>
          <p:cNvPr id="8" name="Image 6" descr="preencoded.png">    </p:cNvPr>
          <p:cNvPicPr>
            <a:picLocks noChangeAspect="1"/>
          </p:cNvPicPr>
          <p:nvPr/>
        </p:nvPicPr>
        <p:blipFill>
          <a:blip r:embed="rId8"/>
          <a:stretch>
            <a:fillRect/>
          </a:stretch>
        </p:blipFill>
        <p:spPr>
          <a:xfrm>
            <a:off x="6324600" y="1104900"/>
            <a:ext cx="5486400" cy="5334000"/>
          </a:xfrm>
          <a:prstGeom prst="rect">
            <a:avLst/>
          </a:prstGeom>
        </p:spPr>
      </p:pic>
      <p:pic>
        <p:nvPicPr>
          <p:cNvPr id="9" name="Image 7" descr="preencoded.png">    </p:cNvPr>
          <p:cNvPicPr>
            <a:picLocks noChangeAspect="1"/>
          </p:cNvPicPr>
          <p:nvPr/>
        </p:nvPicPr>
        <p:blipFill>
          <a:blip r:embed="rId9"/>
          <a:stretch>
            <a:fillRect/>
          </a:stretch>
        </p:blipFill>
        <p:spPr>
          <a:xfrm>
            <a:off x="6986588" y="1714500"/>
            <a:ext cx="4162425" cy="1895475"/>
          </a:xfrm>
          <a:prstGeom prst="rect">
            <a:avLst/>
          </a:prstGeom>
        </p:spPr>
      </p:pic>
      <p:pic>
        <p:nvPicPr>
          <p:cNvPr id="10" name="Image 8" descr="preencoded.png">    </p:cNvPr>
          <p:cNvPicPr>
            <a:picLocks noChangeAspect="1"/>
          </p:cNvPicPr>
          <p:nvPr/>
        </p:nvPicPr>
        <p:blipFill>
          <a:blip r:embed="rId10"/>
          <a:stretch>
            <a:fillRect/>
          </a:stretch>
        </p:blipFill>
        <p:spPr>
          <a:xfrm>
            <a:off x="6515100" y="3762375"/>
            <a:ext cx="5105400" cy="1600200"/>
          </a:xfrm>
          <a:prstGeom prst="rect">
            <a:avLst/>
          </a:prstGeom>
        </p:spPr>
      </p:pic>
      <p:pic>
        <p:nvPicPr>
          <p:cNvPr id="11" name="Image 9" descr="preencoded.png">    </p:cNvPr>
          <p:cNvPicPr>
            <a:picLocks noChangeAspect="1"/>
          </p:cNvPicPr>
          <p:nvPr/>
        </p:nvPicPr>
        <p:blipFill>
          <a:blip r:embed="rId11"/>
          <a:stretch>
            <a:fillRect/>
          </a:stretch>
        </p:blipFill>
        <p:spPr>
          <a:xfrm>
            <a:off x="6629400" y="3876675"/>
            <a:ext cx="4876800" cy="381000"/>
          </a:xfrm>
          <a:prstGeom prst="rect">
            <a:avLst/>
          </a:prstGeom>
        </p:spPr>
      </p:pic>
      <p:pic>
        <p:nvPicPr>
          <p:cNvPr id="12" name="Image 10" descr="preencoded.png">    </p:cNvPr>
          <p:cNvPicPr>
            <a:picLocks noChangeAspect="1"/>
          </p:cNvPicPr>
          <p:nvPr/>
        </p:nvPicPr>
        <p:blipFill>
          <a:blip r:embed="rId12"/>
          <a:stretch>
            <a:fillRect/>
          </a:stretch>
        </p:blipFill>
        <p:spPr>
          <a:xfrm>
            <a:off x="6743700" y="3990975"/>
            <a:ext cx="152400" cy="152400"/>
          </a:xfrm>
          <a:prstGeom prst="rect">
            <a:avLst/>
          </a:prstGeom>
        </p:spPr>
      </p:pic>
      <p:pic>
        <p:nvPicPr>
          <p:cNvPr id="13" name="Image 11" descr="preencoded.png">    </p:cNvPr>
          <p:cNvPicPr>
            <a:picLocks noChangeAspect="1"/>
          </p:cNvPicPr>
          <p:nvPr/>
        </p:nvPicPr>
        <p:blipFill>
          <a:blip r:embed="rId13"/>
          <a:stretch>
            <a:fillRect/>
          </a:stretch>
        </p:blipFill>
        <p:spPr>
          <a:xfrm>
            <a:off x="6629400" y="4333875"/>
            <a:ext cx="4876800" cy="381000"/>
          </a:xfrm>
          <a:prstGeom prst="rect">
            <a:avLst/>
          </a:prstGeom>
        </p:spPr>
      </p:pic>
      <p:pic>
        <p:nvPicPr>
          <p:cNvPr id="14" name="Image 12" descr="preencoded.png">    </p:cNvPr>
          <p:cNvPicPr>
            <a:picLocks noChangeAspect="1"/>
          </p:cNvPicPr>
          <p:nvPr/>
        </p:nvPicPr>
        <p:blipFill>
          <a:blip r:embed="rId14"/>
          <a:stretch>
            <a:fillRect/>
          </a:stretch>
        </p:blipFill>
        <p:spPr>
          <a:xfrm>
            <a:off x="6743700" y="4448175"/>
            <a:ext cx="152400" cy="152400"/>
          </a:xfrm>
          <a:prstGeom prst="rect">
            <a:avLst/>
          </a:prstGeom>
        </p:spPr>
      </p:pic>
      <p:pic>
        <p:nvPicPr>
          <p:cNvPr id="15" name="Image 13" descr="preencoded.png">    </p:cNvPr>
          <p:cNvPicPr>
            <a:picLocks noChangeAspect="1"/>
          </p:cNvPicPr>
          <p:nvPr/>
        </p:nvPicPr>
        <p:blipFill>
          <a:blip r:embed="rId15"/>
          <a:stretch>
            <a:fillRect/>
          </a:stretch>
        </p:blipFill>
        <p:spPr>
          <a:xfrm>
            <a:off x="6629400" y="4791075"/>
            <a:ext cx="4876800" cy="381000"/>
          </a:xfrm>
          <a:prstGeom prst="rect">
            <a:avLst/>
          </a:prstGeom>
        </p:spPr>
      </p:pic>
      <p:pic>
        <p:nvPicPr>
          <p:cNvPr id="16" name="Image 14" descr="preencoded.png">    </p:cNvPr>
          <p:cNvPicPr>
            <a:picLocks noChangeAspect="1"/>
          </p:cNvPicPr>
          <p:nvPr/>
        </p:nvPicPr>
        <p:blipFill>
          <a:blip r:embed="rId16"/>
          <a:stretch>
            <a:fillRect/>
          </a:stretch>
        </p:blipFill>
        <p:spPr>
          <a:xfrm>
            <a:off x="6743700" y="4905375"/>
            <a:ext cx="152400" cy="152400"/>
          </a:xfrm>
          <a:prstGeom prst="rect">
            <a:avLst/>
          </a:prstGeom>
        </p:spPr>
      </p:pic>
      <p:pic>
        <p:nvPicPr>
          <p:cNvPr id="17" name="Image 15" descr="preencoded.png">    </p:cNvPr>
          <p:cNvPicPr>
            <a:picLocks noChangeAspect="1"/>
          </p:cNvPicPr>
          <p:nvPr/>
        </p:nvPicPr>
        <p:blipFill>
          <a:blip r:embed="rId17"/>
          <a:stretch>
            <a:fillRect/>
          </a:stretch>
        </p:blipFill>
        <p:spPr>
          <a:xfrm>
            <a:off x="6515100" y="5638800"/>
            <a:ext cx="5105400" cy="609600"/>
          </a:xfrm>
          <a:prstGeom prst="rect">
            <a:avLst/>
          </a:prstGeom>
        </p:spPr>
      </p:pic>
      <p:pic>
        <p:nvPicPr>
          <p:cNvPr id="18" name="Image 16" descr="preencoded.png">    </p:cNvPr>
          <p:cNvPicPr>
            <a:picLocks noChangeAspect="1"/>
          </p:cNvPicPr>
          <p:nvPr/>
        </p:nvPicPr>
        <p:blipFill>
          <a:blip r:embed="rId18"/>
          <a:stretch>
            <a:fillRect/>
          </a:stretch>
        </p:blipFill>
        <p:spPr>
          <a:xfrm>
            <a:off x="6629400" y="5781675"/>
            <a:ext cx="104775" cy="133350"/>
          </a:xfrm>
          <a:prstGeom prst="rect">
            <a:avLst/>
          </a:prstGeom>
        </p:spPr>
      </p:pic>
      <p:sp>
        <p:nvSpPr>
          <p:cNvPr id="19" name="Text 0"/>
          <p:cNvSpPr/>
          <p:nvPr/>
        </p:nvSpPr>
        <p:spPr>
          <a:xfrm>
            <a:off x="381000" y="381000"/>
            <a:ext cx="13716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ABC9C"/>
                </a:solidFill>
                <a:latin typeface="Montserrat" pitchFamily="34" charset="0"/>
                <a:ea typeface="Montserrat" pitchFamily="34" charset="-122"/>
                <a:cs typeface="Montserrat" pitchFamily="34" charset="-120"/>
              </a:rPr>
              <a:t>Conflict Detection and Visual Reporting</a:t>
            </a:r>
            <a:endParaRPr lang="en-US" sz="2700" dirty="0"/>
          </a:p>
        </p:txBody>
      </p:sp>
      <p:sp>
        <p:nvSpPr>
          <p:cNvPr id="20" name="Text 1"/>
          <p:cNvSpPr/>
          <p:nvPr/>
        </p:nvSpPr>
        <p:spPr>
          <a:xfrm>
            <a:off x="1143000" y="1257300"/>
            <a:ext cx="54864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Automatic Conflict Detection</a:t>
            </a:r>
            <a:endParaRPr lang="en-US" sz="1500" dirty="0"/>
          </a:p>
        </p:txBody>
      </p:sp>
      <p:sp>
        <p:nvSpPr>
          <p:cNvPr id="21" name="Text 2"/>
          <p:cNvSpPr/>
          <p:nvPr/>
        </p:nvSpPr>
        <p:spPr>
          <a:xfrm>
            <a:off x="1143000" y="1600200"/>
            <a:ext cx="4572000" cy="6858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The system automatically detects possible conflicts in the generated program (for example, a teaching staff member being assigned to two different courses at the same time).</a:t>
            </a:r>
            <a:endParaRPr lang="en-US" sz="1200" dirty="0"/>
          </a:p>
        </p:txBody>
      </p:sp>
      <p:sp>
        <p:nvSpPr>
          <p:cNvPr id="22" name="Text 3"/>
          <p:cNvSpPr/>
          <p:nvPr/>
        </p:nvSpPr>
        <p:spPr>
          <a:xfrm>
            <a:off x="6515100" y="1295400"/>
            <a:ext cx="6126480"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Conflict Report Example</a:t>
            </a:r>
            <a:endParaRPr lang="en-US" sz="1500" dirty="0"/>
          </a:p>
        </p:txBody>
      </p:sp>
      <p:sp>
        <p:nvSpPr>
          <p:cNvPr id="23" name="Text 4"/>
          <p:cNvSpPr/>
          <p:nvPr/>
        </p:nvSpPr>
        <p:spPr>
          <a:xfrm>
            <a:off x="6972300" y="3952875"/>
            <a:ext cx="660618" cy="228600"/>
          </a:xfrm>
          <a:prstGeom prst="rect">
            <a:avLst/>
          </a:prstGeom>
          <a:noFill/>
          <a:ln/>
        </p:spPr>
        <p:txBody>
          <a:bodyPr wrap="square" lIns="0" tIns="0" rIns="0" bIns="0" rtlCol="0" anchor="t" vert="horz"/>
          <a:lstStyle/>
          <a:p>
            <a:pPr indent="0" marL="0">
              <a:lnSpc>
                <a:spcPts val="1800"/>
              </a:lnSpc>
              <a:buNone/>
            </a:pPr>
            <a:r>
              <a:rPr lang="en-US" sz="1200" dirty="0">
                <a:solidFill>
                  <a:srgbClr val="333333"/>
                </a:solidFill>
                <a:latin typeface="Roboto" pitchFamily="34" charset="0"/>
                <a:ea typeface="Roboto" pitchFamily="34" charset="-122"/>
                <a:cs typeface="Roboto" pitchFamily="34" charset="-120"/>
              </a:rPr>
              <a:t>Conflict:</a:t>
            </a:r>
            <a:endParaRPr lang="en-US" sz="1200" dirty="0"/>
          </a:p>
        </p:txBody>
      </p:sp>
      <p:sp>
        <p:nvSpPr>
          <p:cNvPr id="24" name="Text 5"/>
          <p:cNvSpPr/>
          <p:nvPr/>
        </p:nvSpPr>
        <p:spPr>
          <a:xfrm>
            <a:off x="7560915" y="3952875"/>
            <a:ext cx="4492883"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Roboto" pitchFamily="34" charset="0"/>
                <a:ea typeface="Roboto" pitchFamily="34" charset="-122"/>
                <a:cs typeface="Roboto" pitchFamily="34" charset="-120"/>
              </a:rPr>
              <a:t>Ahmet Bey is assigned to two courses at the same time</a:t>
            </a:r>
            <a:endParaRPr lang="en-US" sz="1200" dirty="0"/>
          </a:p>
        </p:txBody>
      </p:sp>
      <p:sp>
        <p:nvSpPr>
          <p:cNvPr id="25" name="Text 6"/>
          <p:cNvSpPr/>
          <p:nvPr/>
        </p:nvSpPr>
        <p:spPr>
          <a:xfrm>
            <a:off x="6972300" y="4410075"/>
            <a:ext cx="1148715" cy="228600"/>
          </a:xfrm>
          <a:prstGeom prst="rect">
            <a:avLst/>
          </a:prstGeom>
          <a:noFill/>
          <a:ln/>
        </p:spPr>
        <p:txBody>
          <a:bodyPr wrap="square" lIns="0" tIns="0" rIns="0" bIns="0" rtlCol="0" anchor="t" vert="horz"/>
          <a:lstStyle/>
          <a:p>
            <a:pPr indent="0" marL="0">
              <a:lnSpc>
                <a:spcPts val="1800"/>
              </a:lnSpc>
              <a:buNone/>
            </a:pPr>
            <a:r>
              <a:rPr lang="en-US" sz="1200" dirty="0">
                <a:solidFill>
                  <a:srgbClr val="333333"/>
                </a:solidFill>
                <a:latin typeface="Roboto" pitchFamily="34" charset="0"/>
                <a:ea typeface="Roboto" pitchFamily="34" charset="-122"/>
                <a:cs typeface="Roboto" pitchFamily="34" charset="-120"/>
              </a:rPr>
              <a:t>Rule violation:</a:t>
            </a:r>
            <a:endParaRPr lang="en-US" sz="1200" dirty="0"/>
          </a:p>
        </p:txBody>
      </p:sp>
      <p:sp>
        <p:nvSpPr>
          <p:cNvPr id="26" name="Text 7"/>
          <p:cNvSpPr/>
          <p:nvPr/>
        </p:nvSpPr>
        <p:spPr>
          <a:xfrm>
            <a:off x="7967662" y="4410075"/>
            <a:ext cx="2480489"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Roboto" pitchFamily="34" charset="0"/>
                <a:ea typeface="Roboto" pitchFamily="34" charset="-122"/>
                <a:cs typeface="Roboto" pitchFamily="34" charset="-120"/>
              </a:rPr>
              <a:t>Potential time conflict detected</a:t>
            </a:r>
            <a:endParaRPr lang="en-US" sz="1200" dirty="0"/>
          </a:p>
        </p:txBody>
      </p:sp>
      <p:sp>
        <p:nvSpPr>
          <p:cNvPr id="27" name="Text 8"/>
          <p:cNvSpPr/>
          <p:nvPr/>
        </p:nvSpPr>
        <p:spPr>
          <a:xfrm>
            <a:off x="6972300" y="4867275"/>
            <a:ext cx="355937" cy="228600"/>
          </a:xfrm>
          <a:prstGeom prst="rect">
            <a:avLst/>
          </a:prstGeom>
          <a:noFill/>
          <a:ln/>
        </p:spPr>
        <p:txBody>
          <a:bodyPr wrap="square" lIns="0" tIns="0" rIns="0" bIns="0" rtlCol="0" anchor="t" vert="horz"/>
          <a:lstStyle/>
          <a:p>
            <a:pPr indent="0" marL="0">
              <a:lnSpc>
                <a:spcPts val="1800"/>
              </a:lnSpc>
              <a:buNone/>
            </a:pPr>
            <a:r>
              <a:rPr lang="en-US" sz="1200" dirty="0">
                <a:solidFill>
                  <a:srgbClr val="333333"/>
                </a:solidFill>
                <a:latin typeface="Roboto" pitchFamily="34" charset="0"/>
                <a:ea typeface="Roboto" pitchFamily="34" charset="-122"/>
                <a:cs typeface="Roboto" pitchFamily="34" charset="-120"/>
              </a:rPr>
              <a:t>Info:</a:t>
            </a:r>
            <a:endParaRPr lang="en-US" sz="1200" dirty="0"/>
          </a:p>
        </p:txBody>
      </p:sp>
      <p:sp>
        <p:nvSpPr>
          <p:cNvPr id="28" name="Text 9"/>
          <p:cNvSpPr/>
          <p:nvPr/>
        </p:nvSpPr>
        <p:spPr>
          <a:xfrm>
            <a:off x="7307014" y="4867275"/>
            <a:ext cx="4686657"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Roboto" pitchFamily="34" charset="0"/>
                <a:ea typeface="Roboto" pitchFamily="34" charset="-122"/>
                <a:cs typeface="Roboto" pitchFamily="34" charset="-120"/>
              </a:rPr>
              <a:t>Laboratory course can be scheduled before theory course</a:t>
            </a:r>
            <a:endParaRPr lang="en-US" sz="1200" dirty="0"/>
          </a:p>
        </p:txBody>
      </p:sp>
      <p:sp>
        <p:nvSpPr>
          <p:cNvPr id="29" name="Text 10"/>
          <p:cNvSpPr/>
          <p:nvPr/>
        </p:nvSpPr>
        <p:spPr>
          <a:xfrm>
            <a:off x="6810375" y="5753100"/>
            <a:ext cx="4876800" cy="381000"/>
          </a:xfrm>
          <a:prstGeom prst="rect">
            <a:avLst/>
          </a:prstGeom>
          <a:noFill/>
          <a:ln/>
        </p:spPr>
        <p:txBody>
          <a:bodyPr wrap="square" lIns="0" tIns="0" rIns="0" bIns="0" rtlCol="0" anchor="t" vert="horz"/>
          <a:lstStyle/>
          <a:p>
            <a:pPr indent="0" marL="0">
              <a:lnSpc>
                <a:spcPts val="1500"/>
              </a:lnSpc>
              <a:buNone/>
            </a:pPr>
            <a:r>
              <a:rPr lang="en-US" sz="1050" dirty="0">
                <a:solidFill>
                  <a:srgbClr val="374151"/>
                </a:solidFill>
                <a:latin typeface="Roboto" pitchFamily="34" charset="0"/>
                <a:ea typeface="Roboto" pitchFamily="34" charset="-122"/>
                <a:cs typeface="Roboto" pitchFamily="34" charset="-120"/>
              </a:rPr>
              <a:t> Thanks to BeePlan, Ahmet Bey no longer gets confused with meeting times in his busy work pace, as the class schedule is always error-free and optimized.</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8000"/>
          </a:xfrm>
          <a:prstGeom prst="rect">
            <a:avLst/>
          </a:prstGeom>
        </p:spPr>
      </p:pic>
      <p:pic>
        <p:nvPicPr>
          <p:cNvPr id="4" name="Image 2" descr="preencoded.png">    </p:cNvPr>
          <p:cNvPicPr>
            <a:picLocks noChangeAspect="1"/>
          </p:cNvPicPr>
          <p:nvPr/>
        </p:nvPicPr>
        <p:blipFill>
          <a:blip r:embed="rId4"/>
          <a:stretch>
            <a:fillRect/>
          </a:stretch>
        </p:blipFill>
        <p:spPr>
          <a:xfrm>
            <a:off x="381000" y="838200"/>
            <a:ext cx="1219200" cy="38100"/>
          </a:xfrm>
          <a:prstGeom prst="rect">
            <a:avLst/>
          </a:prstGeom>
        </p:spPr>
      </p:pic>
      <p:pic>
        <p:nvPicPr>
          <p:cNvPr id="5" name="Image 3" descr="preencoded.png">    </p:cNvPr>
          <p:cNvPicPr>
            <a:picLocks noChangeAspect="1"/>
          </p:cNvPicPr>
          <p:nvPr/>
        </p:nvPicPr>
        <p:blipFill>
          <a:blip r:embed="rId5"/>
          <a:stretch>
            <a:fillRect/>
          </a:stretch>
        </p:blipFill>
        <p:spPr>
          <a:xfrm>
            <a:off x="381000" y="1104900"/>
            <a:ext cx="3581400" cy="5334000"/>
          </a:xfrm>
          <a:prstGeom prst="rect">
            <a:avLst/>
          </a:prstGeom>
        </p:spPr>
      </p:pic>
      <p:pic>
        <p:nvPicPr>
          <p:cNvPr id="6" name="Image 4" descr="preencoded.png">    </p:cNvPr>
          <p:cNvPicPr>
            <a:picLocks noChangeAspect="1"/>
          </p:cNvPicPr>
          <p:nvPr/>
        </p:nvPicPr>
        <p:blipFill>
          <a:blip r:embed="rId6"/>
          <a:stretch>
            <a:fillRect/>
          </a:stretch>
        </p:blipFill>
        <p:spPr>
          <a:xfrm>
            <a:off x="571500" y="1295400"/>
            <a:ext cx="381000" cy="381000"/>
          </a:xfrm>
          <a:prstGeom prst="rect">
            <a:avLst/>
          </a:prstGeom>
        </p:spPr>
      </p:pic>
      <p:pic>
        <p:nvPicPr>
          <p:cNvPr id="7" name="Image 5" descr="preencoded.png">    </p:cNvPr>
          <p:cNvPicPr>
            <a:picLocks noChangeAspect="1"/>
          </p:cNvPicPr>
          <p:nvPr/>
        </p:nvPicPr>
        <p:blipFill>
          <a:blip r:embed="rId7"/>
          <a:stretch>
            <a:fillRect/>
          </a:stretch>
        </p:blipFill>
        <p:spPr>
          <a:xfrm>
            <a:off x="642938" y="1352550"/>
            <a:ext cx="238125" cy="266700"/>
          </a:xfrm>
          <a:prstGeom prst="rect">
            <a:avLst/>
          </a:prstGeom>
        </p:spPr>
      </p:pic>
      <p:pic>
        <p:nvPicPr>
          <p:cNvPr id="8" name="Image 6" descr="preencoded.png">    </p:cNvPr>
          <p:cNvPicPr>
            <a:picLocks noChangeAspect="1"/>
          </p:cNvPicPr>
          <p:nvPr/>
        </p:nvPicPr>
        <p:blipFill>
          <a:blip r:embed="rId8"/>
          <a:stretch>
            <a:fillRect/>
          </a:stretch>
        </p:blipFill>
        <p:spPr>
          <a:xfrm>
            <a:off x="571500" y="3162300"/>
            <a:ext cx="152400" cy="152400"/>
          </a:xfrm>
          <a:prstGeom prst="rect">
            <a:avLst/>
          </a:prstGeom>
        </p:spPr>
      </p:pic>
      <p:pic>
        <p:nvPicPr>
          <p:cNvPr id="9" name="Image 7" descr="preencoded.png">    </p:cNvPr>
          <p:cNvPicPr>
            <a:picLocks noChangeAspect="1"/>
          </p:cNvPicPr>
          <p:nvPr/>
        </p:nvPicPr>
        <p:blipFill>
          <a:blip r:embed="rId9"/>
          <a:stretch>
            <a:fillRect/>
          </a:stretch>
        </p:blipFill>
        <p:spPr>
          <a:xfrm>
            <a:off x="571500" y="3505200"/>
            <a:ext cx="133350" cy="152400"/>
          </a:xfrm>
          <a:prstGeom prst="rect">
            <a:avLst/>
          </a:prstGeom>
        </p:spPr>
      </p:pic>
      <p:pic>
        <p:nvPicPr>
          <p:cNvPr id="10" name="Image 8" descr="preencoded.png">    </p:cNvPr>
          <p:cNvPicPr>
            <a:picLocks noChangeAspect="1"/>
          </p:cNvPicPr>
          <p:nvPr/>
        </p:nvPicPr>
        <p:blipFill>
          <a:blip r:embed="rId10"/>
          <a:stretch>
            <a:fillRect/>
          </a:stretch>
        </p:blipFill>
        <p:spPr>
          <a:xfrm>
            <a:off x="571500" y="3848100"/>
            <a:ext cx="152400" cy="152400"/>
          </a:xfrm>
          <a:prstGeom prst="rect">
            <a:avLst/>
          </a:prstGeom>
        </p:spPr>
      </p:pic>
      <p:pic>
        <p:nvPicPr>
          <p:cNvPr id="11" name="Image 9" descr="preencoded.png">    </p:cNvPr>
          <p:cNvPicPr>
            <a:picLocks noChangeAspect="1"/>
          </p:cNvPicPr>
          <p:nvPr/>
        </p:nvPicPr>
        <p:blipFill>
          <a:blip r:embed="rId11"/>
          <a:stretch>
            <a:fillRect/>
          </a:stretch>
        </p:blipFill>
        <p:spPr>
          <a:xfrm>
            <a:off x="1257300" y="4267200"/>
            <a:ext cx="1828800" cy="609600"/>
          </a:xfrm>
          <a:prstGeom prst="rect">
            <a:avLst/>
          </a:prstGeom>
        </p:spPr>
      </p:pic>
      <p:pic>
        <p:nvPicPr>
          <p:cNvPr id="12" name="Image 10" descr="preencoded.png">    </p:cNvPr>
          <p:cNvPicPr>
            <a:picLocks noChangeAspect="1"/>
          </p:cNvPicPr>
          <p:nvPr/>
        </p:nvPicPr>
        <p:blipFill>
          <a:blip r:embed="rId12"/>
          <a:stretch>
            <a:fillRect/>
          </a:stretch>
        </p:blipFill>
        <p:spPr>
          <a:xfrm>
            <a:off x="2000250" y="4381500"/>
            <a:ext cx="342900" cy="381000"/>
          </a:xfrm>
          <a:prstGeom prst="rect">
            <a:avLst/>
          </a:prstGeom>
        </p:spPr>
      </p:pic>
      <p:pic>
        <p:nvPicPr>
          <p:cNvPr id="13" name="Image 11" descr="preencoded.png">    </p:cNvPr>
          <p:cNvPicPr>
            <a:picLocks noChangeAspect="1"/>
          </p:cNvPicPr>
          <p:nvPr/>
        </p:nvPicPr>
        <p:blipFill>
          <a:blip r:embed="rId13"/>
          <a:stretch>
            <a:fillRect/>
          </a:stretch>
        </p:blipFill>
        <p:spPr>
          <a:xfrm>
            <a:off x="4191000" y="1104900"/>
            <a:ext cx="7620000" cy="1295400"/>
          </a:xfrm>
          <a:prstGeom prst="rect">
            <a:avLst/>
          </a:prstGeom>
        </p:spPr>
      </p:pic>
      <p:pic>
        <p:nvPicPr>
          <p:cNvPr id="14" name="Image 12" descr="preencoded.png">    </p:cNvPr>
          <p:cNvPicPr>
            <a:picLocks noChangeAspect="1"/>
          </p:cNvPicPr>
          <p:nvPr/>
        </p:nvPicPr>
        <p:blipFill>
          <a:blip r:embed="rId14"/>
          <a:stretch>
            <a:fillRect/>
          </a:stretch>
        </p:blipFill>
        <p:spPr>
          <a:xfrm>
            <a:off x="4343400" y="1257300"/>
            <a:ext cx="304800" cy="304800"/>
          </a:xfrm>
          <a:prstGeom prst="rect">
            <a:avLst/>
          </a:prstGeom>
        </p:spPr>
      </p:pic>
      <p:pic>
        <p:nvPicPr>
          <p:cNvPr id="15" name="Image 13" descr="preencoded.png">    </p:cNvPr>
          <p:cNvPicPr>
            <a:picLocks noChangeAspect="1"/>
          </p:cNvPicPr>
          <p:nvPr/>
        </p:nvPicPr>
        <p:blipFill>
          <a:blip r:embed="rId15"/>
          <a:stretch>
            <a:fillRect/>
          </a:stretch>
        </p:blipFill>
        <p:spPr>
          <a:xfrm>
            <a:off x="4443413" y="1333500"/>
            <a:ext cx="104775" cy="152400"/>
          </a:xfrm>
          <a:prstGeom prst="rect">
            <a:avLst/>
          </a:prstGeom>
        </p:spPr>
      </p:pic>
      <p:pic>
        <p:nvPicPr>
          <p:cNvPr id="16" name="Image 14" descr="preencoded.png">    </p:cNvPr>
          <p:cNvPicPr>
            <a:picLocks noChangeAspect="1"/>
          </p:cNvPicPr>
          <p:nvPr/>
        </p:nvPicPr>
        <p:blipFill>
          <a:blip r:embed="rId16"/>
          <a:stretch>
            <a:fillRect/>
          </a:stretch>
        </p:blipFill>
        <p:spPr>
          <a:xfrm>
            <a:off x="4343400" y="1638300"/>
            <a:ext cx="7315200" cy="609600"/>
          </a:xfrm>
          <a:prstGeom prst="rect">
            <a:avLst/>
          </a:prstGeom>
        </p:spPr>
      </p:pic>
      <p:pic>
        <p:nvPicPr>
          <p:cNvPr id="17" name="Image 15" descr="preencoded.png">    </p:cNvPr>
          <p:cNvPicPr>
            <a:picLocks noChangeAspect="1"/>
          </p:cNvPicPr>
          <p:nvPr/>
        </p:nvPicPr>
        <p:blipFill>
          <a:blip r:embed="rId17"/>
          <a:stretch>
            <a:fillRect/>
          </a:stretch>
        </p:blipFill>
        <p:spPr>
          <a:xfrm>
            <a:off x="4191000" y="2552700"/>
            <a:ext cx="7620000" cy="1104900"/>
          </a:xfrm>
          <a:prstGeom prst="rect">
            <a:avLst/>
          </a:prstGeom>
        </p:spPr>
      </p:pic>
      <p:pic>
        <p:nvPicPr>
          <p:cNvPr id="18" name="Image 16" descr="preencoded.png">    </p:cNvPr>
          <p:cNvPicPr>
            <a:picLocks noChangeAspect="1"/>
          </p:cNvPicPr>
          <p:nvPr/>
        </p:nvPicPr>
        <p:blipFill>
          <a:blip r:embed="rId18"/>
          <a:stretch>
            <a:fillRect/>
          </a:stretch>
        </p:blipFill>
        <p:spPr>
          <a:xfrm>
            <a:off x="4343400" y="2705100"/>
            <a:ext cx="304800" cy="304800"/>
          </a:xfrm>
          <a:prstGeom prst="rect">
            <a:avLst/>
          </a:prstGeom>
        </p:spPr>
      </p:pic>
      <p:pic>
        <p:nvPicPr>
          <p:cNvPr id="19" name="Image 17" descr="preencoded.png">    </p:cNvPr>
          <p:cNvPicPr>
            <a:picLocks noChangeAspect="1"/>
          </p:cNvPicPr>
          <p:nvPr/>
        </p:nvPicPr>
        <p:blipFill>
          <a:blip r:embed="rId19"/>
          <a:stretch>
            <a:fillRect/>
          </a:stretch>
        </p:blipFill>
        <p:spPr>
          <a:xfrm>
            <a:off x="4400550" y="2781300"/>
            <a:ext cx="190500" cy="152400"/>
          </a:xfrm>
          <a:prstGeom prst="rect">
            <a:avLst/>
          </a:prstGeom>
        </p:spPr>
      </p:pic>
      <p:pic>
        <p:nvPicPr>
          <p:cNvPr id="20" name="Image 18" descr="preencoded.png">    </p:cNvPr>
          <p:cNvPicPr>
            <a:picLocks noChangeAspect="1"/>
          </p:cNvPicPr>
          <p:nvPr/>
        </p:nvPicPr>
        <p:blipFill>
          <a:blip r:embed="rId20"/>
          <a:stretch>
            <a:fillRect/>
          </a:stretch>
        </p:blipFill>
        <p:spPr>
          <a:xfrm>
            <a:off x="4343400" y="3086100"/>
            <a:ext cx="7315200" cy="419100"/>
          </a:xfrm>
          <a:prstGeom prst="rect">
            <a:avLst/>
          </a:prstGeom>
        </p:spPr>
      </p:pic>
      <p:pic>
        <p:nvPicPr>
          <p:cNvPr id="21" name="Image 19" descr="preencoded.png">    </p:cNvPr>
          <p:cNvPicPr>
            <a:picLocks noChangeAspect="1"/>
          </p:cNvPicPr>
          <p:nvPr/>
        </p:nvPicPr>
        <p:blipFill>
          <a:blip r:embed="rId21"/>
          <a:stretch>
            <a:fillRect/>
          </a:stretch>
        </p:blipFill>
        <p:spPr>
          <a:xfrm>
            <a:off x="4191000" y="3810000"/>
            <a:ext cx="7620000" cy="1485900"/>
          </a:xfrm>
          <a:prstGeom prst="rect">
            <a:avLst/>
          </a:prstGeom>
        </p:spPr>
      </p:pic>
      <p:pic>
        <p:nvPicPr>
          <p:cNvPr id="22" name="Image 20" descr="preencoded.png">    </p:cNvPr>
          <p:cNvPicPr>
            <a:picLocks noChangeAspect="1"/>
          </p:cNvPicPr>
          <p:nvPr/>
        </p:nvPicPr>
        <p:blipFill>
          <a:blip r:embed="rId22"/>
          <a:stretch>
            <a:fillRect/>
          </a:stretch>
        </p:blipFill>
        <p:spPr>
          <a:xfrm>
            <a:off x="4343400" y="3962400"/>
            <a:ext cx="304800" cy="304800"/>
          </a:xfrm>
          <a:prstGeom prst="rect">
            <a:avLst/>
          </a:prstGeom>
        </p:spPr>
      </p:pic>
      <p:pic>
        <p:nvPicPr>
          <p:cNvPr id="23" name="Image 21" descr="preencoded.png">    </p:cNvPr>
          <p:cNvPicPr>
            <a:picLocks noChangeAspect="1"/>
          </p:cNvPicPr>
          <p:nvPr/>
        </p:nvPicPr>
        <p:blipFill>
          <a:blip r:embed="rId23"/>
          <a:stretch>
            <a:fillRect/>
          </a:stretch>
        </p:blipFill>
        <p:spPr>
          <a:xfrm>
            <a:off x="4400550" y="4038600"/>
            <a:ext cx="190500" cy="152400"/>
          </a:xfrm>
          <a:prstGeom prst="rect">
            <a:avLst/>
          </a:prstGeom>
        </p:spPr>
      </p:pic>
      <p:pic>
        <p:nvPicPr>
          <p:cNvPr id="24" name="Image 22" descr="preencoded.png">    </p:cNvPr>
          <p:cNvPicPr>
            <a:picLocks noChangeAspect="1"/>
          </p:cNvPicPr>
          <p:nvPr/>
        </p:nvPicPr>
        <p:blipFill>
          <a:blip r:embed="rId24"/>
          <a:stretch>
            <a:fillRect/>
          </a:stretch>
        </p:blipFill>
        <p:spPr>
          <a:xfrm>
            <a:off x="4343400" y="4343400"/>
            <a:ext cx="7315200" cy="800100"/>
          </a:xfrm>
          <a:prstGeom prst="rect">
            <a:avLst/>
          </a:prstGeom>
        </p:spPr>
      </p:pic>
      <p:pic>
        <p:nvPicPr>
          <p:cNvPr id="25" name="Image 23" descr="preencoded.png">    </p:cNvPr>
          <p:cNvPicPr>
            <a:picLocks noChangeAspect="1"/>
          </p:cNvPicPr>
          <p:nvPr/>
        </p:nvPicPr>
        <p:blipFill>
          <a:blip r:embed="rId25"/>
          <a:stretch>
            <a:fillRect/>
          </a:stretch>
        </p:blipFill>
        <p:spPr>
          <a:xfrm>
            <a:off x="4191000" y="5448300"/>
            <a:ext cx="7620000" cy="990600"/>
          </a:xfrm>
          <a:prstGeom prst="rect">
            <a:avLst/>
          </a:prstGeom>
        </p:spPr>
      </p:pic>
      <p:pic>
        <p:nvPicPr>
          <p:cNvPr id="26" name="Image 24" descr="preencoded.png">    </p:cNvPr>
          <p:cNvPicPr>
            <a:picLocks noChangeAspect="1"/>
          </p:cNvPicPr>
          <p:nvPr/>
        </p:nvPicPr>
        <p:blipFill>
          <a:blip r:embed="rId26"/>
          <a:stretch>
            <a:fillRect/>
          </a:stretch>
        </p:blipFill>
        <p:spPr>
          <a:xfrm>
            <a:off x="4343400" y="5619750"/>
            <a:ext cx="114300" cy="152400"/>
          </a:xfrm>
          <a:prstGeom prst="rect">
            <a:avLst/>
          </a:prstGeom>
        </p:spPr>
      </p:pic>
      <p:sp>
        <p:nvSpPr>
          <p:cNvPr id="27" name="Text 0"/>
          <p:cNvSpPr/>
          <p:nvPr/>
        </p:nvSpPr>
        <p:spPr>
          <a:xfrm>
            <a:off x="381000" y="381000"/>
            <a:ext cx="13716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ABC9C"/>
                </a:solidFill>
                <a:latin typeface="Montserrat" pitchFamily="34" charset="0"/>
                <a:ea typeface="Montserrat" pitchFamily="34" charset="-122"/>
                <a:cs typeface="Montserrat" pitchFamily="34" charset="-120"/>
              </a:rPr>
              <a:t>Kitchen - AI Algorithm Development</a:t>
            </a:r>
            <a:endParaRPr lang="en-US" sz="2700" dirty="0"/>
          </a:p>
        </p:txBody>
      </p:sp>
      <p:sp>
        <p:nvSpPr>
          <p:cNvPr id="28" name="Text 1"/>
          <p:cNvSpPr/>
          <p:nvPr/>
        </p:nvSpPr>
        <p:spPr>
          <a:xfrm>
            <a:off x="1066800" y="1333500"/>
            <a:ext cx="3094137" cy="304800"/>
          </a:xfrm>
          <a:prstGeom prst="rect">
            <a:avLst/>
          </a:prstGeom>
          <a:noFill/>
          <a:ln/>
        </p:spPr>
        <p:txBody>
          <a:bodyPr wrap="square" lIns="0" tIns="0" rIns="0" bIns="0" rtlCol="0" anchor="t" vert="horz"/>
          <a:lstStyle/>
          <a:p>
            <a:pPr indent="0" marL="0">
              <a:lnSpc>
                <a:spcPts val="2400"/>
              </a:lnSpc>
              <a:buNone/>
            </a:pPr>
            <a:r>
              <a:rPr lang="en-US" sz="1800" b="1" dirty="0">
                <a:solidFill>
                  <a:srgbClr val="333333"/>
                </a:solidFill>
                <a:latin typeface="Roboto" pitchFamily="34" charset="0"/>
                <a:ea typeface="Roboto" pitchFamily="34" charset="-122"/>
                <a:cs typeface="Roboto" pitchFamily="34" charset="-120"/>
              </a:rPr>
              <a:t>Algorithm Development</a:t>
            </a:r>
            <a:endParaRPr lang="en-US" sz="1800" dirty="0"/>
          </a:p>
        </p:txBody>
      </p:sp>
      <p:sp>
        <p:nvSpPr>
          <p:cNvPr id="29" name="Text 2"/>
          <p:cNvSpPr/>
          <p:nvPr/>
        </p:nvSpPr>
        <p:spPr>
          <a:xfrm>
            <a:off x="571500" y="1828800"/>
            <a:ext cx="3200400" cy="1143000"/>
          </a:xfrm>
          <a:prstGeom prst="rect">
            <a:avLst/>
          </a:prstGeom>
          <a:noFill/>
          <a:ln/>
        </p:spPr>
        <p:txBody>
          <a:bodyPr wrap="square" lIns="0" tIns="0" rIns="0" bIns="0" rtlCol="0" anchor="t" vert="horz"/>
          <a:lstStyle/>
          <a:p>
            <a:pPr indent="0" marL="0">
              <a:lnSpc>
                <a:spcPts val="1800"/>
              </a:lnSpc>
              <a:buNone/>
            </a:pPr>
            <a:r>
              <a:rPr lang="en-US" sz="1200" dirty="0">
                <a:solidFill>
                  <a:srgbClr val="333333"/>
                </a:solidFill>
                <a:latin typeface="Roboto" pitchFamily="34" charset="0"/>
                <a:ea typeface="Roboto" pitchFamily="34" charset="-122"/>
                <a:cs typeface="Roboto" pitchFamily="34" charset="-120"/>
              </a:rPr>
              <a:t>The heart of BeePlan lies in its algorithm that skillfully resolves class schedule conflicts. We leveraged Cursor AI Agent continuously throughout the development of this critical feature across iterative development cycles.</a:t>
            </a:r>
            <a:endParaRPr lang="en-US" sz="1200" dirty="0"/>
          </a:p>
        </p:txBody>
      </p:sp>
      <p:sp>
        <p:nvSpPr>
          <p:cNvPr id="30" name="Text 3"/>
          <p:cNvSpPr/>
          <p:nvPr/>
        </p:nvSpPr>
        <p:spPr>
          <a:xfrm>
            <a:off x="800100" y="3124200"/>
            <a:ext cx="256157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Algorithm development process</a:t>
            </a:r>
            <a:endParaRPr lang="en-US" sz="1200" dirty="0"/>
          </a:p>
        </p:txBody>
      </p:sp>
      <p:sp>
        <p:nvSpPr>
          <p:cNvPr id="31" name="Text 4"/>
          <p:cNvSpPr/>
          <p:nvPr/>
        </p:nvSpPr>
        <p:spPr>
          <a:xfrm>
            <a:off x="781050" y="3467100"/>
            <a:ext cx="180969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Python-based solution</a:t>
            </a:r>
            <a:endParaRPr lang="en-US" sz="1200" dirty="0"/>
          </a:p>
        </p:txBody>
      </p:sp>
      <p:sp>
        <p:nvSpPr>
          <p:cNvPr id="32" name="Text 5"/>
          <p:cNvSpPr/>
          <p:nvPr/>
        </p:nvSpPr>
        <p:spPr>
          <a:xfrm>
            <a:off x="800100" y="3810000"/>
            <a:ext cx="1849874"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Backtracking algorithm</a:t>
            </a:r>
            <a:endParaRPr lang="en-US" sz="1200" dirty="0"/>
          </a:p>
        </p:txBody>
      </p:sp>
      <p:sp>
        <p:nvSpPr>
          <p:cNvPr id="33" name="Text 6"/>
          <p:cNvSpPr/>
          <p:nvPr/>
        </p:nvSpPr>
        <p:spPr>
          <a:xfrm>
            <a:off x="809938" y="4953000"/>
            <a:ext cx="2723376"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6B7280"/>
                </a:solidFill>
                <a:latin typeface="Roboto" pitchFamily="34" charset="0"/>
                <a:ea typeface="Roboto" pitchFamily="34" charset="-122"/>
                <a:cs typeface="Roboto" pitchFamily="34" charset="-120"/>
              </a:rPr>
              <a:t>Cursor AI Agent (Coding Task, v0.15+)</a:t>
            </a:r>
            <a:endParaRPr lang="en-US" sz="1050" dirty="0"/>
          </a:p>
        </p:txBody>
      </p:sp>
      <p:sp>
        <p:nvSpPr>
          <p:cNvPr id="34" name="Text 7"/>
          <p:cNvSpPr/>
          <p:nvPr/>
        </p:nvSpPr>
        <p:spPr>
          <a:xfrm>
            <a:off x="4762500" y="1276350"/>
            <a:ext cx="8001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Prompt</a:t>
            </a:r>
            <a:endParaRPr lang="en-US" sz="1500" dirty="0"/>
          </a:p>
        </p:txBody>
      </p:sp>
      <p:sp>
        <p:nvSpPr>
          <p:cNvPr id="35" name="Text 8"/>
          <p:cNvSpPr/>
          <p:nvPr/>
        </p:nvSpPr>
        <p:spPr>
          <a:xfrm>
            <a:off x="4457700" y="1638300"/>
            <a:ext cx="7315200" cy="609600"/>
          </a:xfrm>
          <a:prstGeom prst="rect">
            <a:avLst/>
          </a:prstGeom>
          <a:noFill/>
          <a:ln/>
        </p:spPr>
        <p:txBody>
          <a:bodyPr wrap="square" lIns="0" tIns="0" rIns="0" bIns="0" rtlCol="0" anchor="t" vert="horz"/>
          <a:lstStyle/>
          <a:p>
            <a:pPr indent="0" marL="0">
              <a:lnSpc>
                <a:spcPts val="1500"/>
              </a:lnSpc>
              <a:buNone/>
            </a:pPr>
            <a:r>
              <a:rPr lang="en-US" sz="1050" dirty="0">
                <a:solidFill>
                  <a:srgbClr val="CCCCCC"/>
                </a:solidFill>
                <a:latin typeface="Consolas" pitchFamily="34" charset="0"/>
                <a:ea typeface="Consolas" pitchFamily="34" charset="-122"/>
                <a:cs typeface="Consolas" pitchFamily="34" charset="-120"/>
              </a:rPr>
              <a:t>"Write a slick function that checks conflicts schedule. Function is not working properly."</a:t>
            </a:r>
            <a:endParaRPr lang="en-US" sz="1050" dirty="0"/>
          </a:p>
        </p:txBody>
      </p:sp>
      <p:sp>
        <p:nvSpPr>
          <p:cNvPr id="36" name="Text 9"/>
          <p:cNvSpPr/>
          <p:nvPr/>
        </p:nvSpPr>
        <p:spPr>
          <a:xfrm>
            <a:off x="4762500" y="2724150"/>
            <a:ext cx="1041202"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AI Output</a:t>
            </a:r>
            <a:endParaRPr lang="en-US" sz="1500" dirty="0"/>
          </a:p>
        </p:txBody>
      </p:sp>
      <p:sp>
        <p:nvSpPr>
          <p:cNvPr id="37" name="Text 10"/>
          <p:cNvSpPr/>
          <p:nvPr/>
        </p:nvSpPr>
        <p:spPr>
          <a:xfrm>
            <a:off x="4457700" y="3086100"/>
            <a:ext cx="8778240" cy="419100"/>
          </a:xfrm>
          <a:prstGeom prst="rect">
            <a:avLst/>
          </a:prstGeom>
          <a:noFill/>
          <a:ln/>
        </p:spPr>
        <p:txBody>
          <a:bodyPr wrap="square" lIns="0" tIns="0" rIns="0" bIns="0" rtlCol="0" anchor="t" vert="horz"/>
          <a:lstStyle/>
          <a:p>
            <a:pPr indent="0" marL="0">
              <a:lnSpc>
                <a:spcPts val="1500"/>
              </a:lnSpc>
              <a:buNone/>
            </a:pPr>
            <a:r>
              <a:rPr lang="en-US" sz="1050" dirty="0">
                <a:solidFill>
                  <a:srgbClr val="CCCCCC"/>
                </a:solidFill>
                <a:latin typeface="Consolas" pitchFamily="34" charset="0"/>
                <a:ea typeface="Consolas" pitchFamily="34" charset="-122"/>
                <a:cs typeface="Consolas" pitchFamily="34" charset="-120"/>
              </a:rPr>
              <a:t>I'm improving the algorithm, rewriting the function, and finalizing the project...</a:t>
            </a:r>
            <a:endParaRPr lang="en-US" sz="1050" dirty="0"/>
          </a:p>
        </p:txBody>
      </p:sp>
      <p:sp>
        <p:nvSpPr>
          <p:cNvPr id="38" name="Text 11"/>
          <p:cNvSpPr/>
          <p:nvPr/>
        </p:nvSpPr>
        <p:spPr>
          <a:xfrm>
            <a:off x="4762500" y="3981450"/>
            <a:ext cx="1125855"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Your Input</a:t>
            </a:r>
            <a:endParaRPr lang="en-US" sz="1500" dirty="0"/>
          </a:p>
        </p:txBody>
      </p:sp>
      <p:sp>
        <p:nvSpPr>
          <p:cNvPr id="39" name="Text 12"/>
          <p:cNvSpPr/>
          <p:nvPr/>
        </p:nvSpPr>
        <p:spPr>
          <a:xfrm>
            <a:off x="4457700" y="4343400"/>
            <a:ext cx="7315200" cy="800100"/>
          </a:xfrm>
          <a:prstGeom prst="rect">
            <a:avLst/>
          </a:prstGeom>
          <a:noFill/>
          <a:ln/>
        </p:spPr>
        <p:txBody>
          <a:bodyPr wrap="square" lIns="0" tIns="0" rIns="0" bIns="0" rtlCol="0" anchor="t" vert="horz"/>
          <a:lstStyle/>
          <a:p>
            <a:pPr indent="0" marL="0">
              <a:lnSpc>
                <a:spcPts val="1500"/>
              </a:lnSpc>
              <a:buNone/>
            </a:pPr>
            <a:r>
              <a:rPr lang="en-US" sz="1050" dirty="0">
                <a:solidFill>
                  <a:srgbClr val="CCCCCC"/>
                </a:solidFill>
                <a:latin typeface="Consolas" pitchFamily="34" charset="0"/>
                <a:ea typeface="Consolas" pitchFamily="34" charset="-122"/>
                <a:cs typeface="Consolas" pitchFamily="34" charset="-120"/>
              </a:rPr>
              <a:t>I meticulously debugged the implementation and validated the code with comprehensive test cases to ensure the schedule conflicts system produces optimal results with </a:t>
            </a:r>
            <a:pPr indent="0" marL="0">
              <a:lnSpc>
                <a:spcPts val="1500"/>
              </a:lnSpc>
              <a:buNone/>
            </a:pPr>
            <a:r>
              <a:rPr lang="en-US" sz="1050" dirty="0">
                <a:solidFill>
                  <a:srgbClr val="4ADE80"/>
                </a:solidFill>
                <a:latin typeface="Consolas" pitchFamily="34" charset="0"/>
                <a:ea typeface="Consolas" pitchFamily="34" charset="-122"/>
                <a:cs typeface="Consolas" pitchFamily="34" charset="-120"/>
              </a:rPr>
              <a:t>O(n!) </a:t>
            </a:r>
            <a:pPr indent="0" marL="0">
              <a:lnSpc>
                <a:spcPts val="1500"/>
              </a:lnSpc>
              <a:buNone/>
            </a:pPr>
            <a:r>
              <a:rPr lang="en-US" sz="1050" dirty="0">
                <a:solidFill>
                  <a:srgbClr val="CCCCCC"/>
                </a:solidFill>
                <a:latin typeface="Consolas" pitchFamily="34" charset="0"/>
                <a:ea typeface="Consolas" pitchFamily="34" charset="-122"/>
                <a:cs typeface="Consolas" pitchFamily="34" charset="-120"/>
              </a:rPr>
              <a:t>backtracking efficiency, enabling real-time collision-free scheduling.</a:t>
            </a:r>
            <a:endParaRPr lang="en-US" sz="1050" dirty="0"/>
          </a:p>
        </p:txBody>
      </p:sp>
      <p:sp>
        <p:nvSpPr>
          <p:cNvPr id="40" name="Text 13"/>
          <p:cNvSpPr/>
          <p:nvPr/>
        </p:nvSpPr>
        <p:spPr>
          <a:xfrm>
            <a:off x="4533900" y="5600700"/>
            <a:ext cx="7315200" cy="6858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Roboto" pitchFamily="34" charset="0"/>
                <a:ea typeface="Roboto" pitchFamily="34" charset="-122"/>
                <a:cs typeface="Roboto" pitchFamily="34" charset="-120"/>
              </a:rPr>
              <a:t> </a:t>
            </a:r>
            <a:pPr indent="0" marL="0">
              <a:lnSpc>
                <a:spcPts val="1800"/>
              </a:lnSpc>
              <a:buNone/>
            </a:pPr>
            <a:r>
              <a:rPr lang="en-US" sz="1200" b="1" dirty="0">
                <a:solidFill>
                  <a:srgbClr val="374151"/>
                </a:solidFill>
                <a:latin typeface="Roboto" pitchFamily="34" charset="0"/>
                <a:ea typeface="Roboto" pitchFamily="34" charset="-122"/>
                <a:cs typeface="Roboto" pitchFamily="34" charset="-120"/>
              </a:rPr>
              <a:t>Key Insight: </a:t>
            </a:r>
            <a:pPr indent="0" marL="0">
              <a:lnSpc>
                <a:spcPts val="1800"/>
              </a:lnSpc>
              <a:buNone/>
            </a:pPr>
            <a:r>
              <a:rPr lang="en-US" sz="1200" dirty="0">
                <a:solidFill>
                  <a:srgbClr val="374151"/>
                </a:solidFill>
                <a:latin typeface="Roboto" pitchFamily="34" charset="0"/>
                <a:ea typeface="Roboto" pitchFamily="34" charset="-122"/>
                <a:cs typeface="Roboto" pitchFamily="34" charset="-120"/>
              </a:rPr>
              <a:t>Cursor AI Agent serves as a powerful development assistant, generating the core logic while our engineering team ensures production-grade code with proper validation and optimization for enterprise scheduling systems.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972300"/>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972300"/>
          </a:xfrm>
          <a:prstGeom prst="rect">
            <a:avLst/>
          </a:prstGeom>
        </p:spPr>
      </p:pic>
      <p:pic>
        <p:nvPicPr>
          <p:cNvPr id="4" name="Image 2" descr="preencoded.png">    </p:cNvPr>
          <p:cNvPicPr>
            <a:picLocks noChangeAspect="1"/>
          </p:cNvPicPr>
          <p:nvPr/>
        </p:nvPicPr>
        <p:blipFill>
          <a:blip r:embed="rId4"/>
          <a:stretch>
            <a:fillRect/>
          </a:stretch>
        </p:blipFill>
        <p:spPr>
          <a:xfrm>
            <a:off x="381000" y="838200"/>
            <a:ext cx="1219200" cy="38100"/>
          </a:xfrm>
          <a:prstGeom prst="rect">
            <a:avLst/>
          </a:prstGeom>
        </p:spPr>
      </p:pic>
      <p:pic>
        <p:nvPicPr>
          <p:cNvPr id="5" name="Image 3" descr="preencoded.png">    </p:cNvPr>
          <p:cNvPicPr>
            <a:picLocks noChangeAspect="1"/>
          </p:cNvPicPr>
          <p:nvPr/>
        </p:nvPicPr>
        <p:blipFill>
          <a:blip r:embed="rId5"/>
          <a:stretch>
            <a:fillRect/>
          </a:stretch>
        </p:blipFill>
        <p:spPr>
          <a:xfrm>
            <a:off x="381000" y="1104900"/>
            <a:ext cx="3708350" cy="5486400"/>
          </a:xfrm>
          <a:prstGeom prst="rect">
            <a:avLst/>
          </a:prstGeom>
        </p:spPr>
      </p:pic>
      <p:pic>
        <p:nvPicPr>
          <p:cNvPr id="6" name="Image 4" descr="preencoded.png">    </p:cNvPr>
          <p:cNvPicPr>
            <a:picLocks noChangeAspect="1"/>
          </p:cNvPicPr>
          <p:nvPr/>
        </p:nvPicPr>
        <p:blipFill>
          <a:blip r:embed="rId6"/>
          <a:stretch>
            <a:fillRect/>
          </a:stretch>
        </p:blipFill>
        <p:spPr>
          <a:xfrm>
            <a:off x="571500" y="1333500"/>
            <a:ext cx="228600" cy="228600"/>
          </a:xfrm>
          <a:prstGeom prst="rect">
            <a:avLst/>
          </a:prstGeom>
        </p:spPr>
      </p:pic>
      <p:pic>
        <p:nvPicPr>
          <p:cNvPr id="7" name="Image 5" descr="preencoded.png">    </p:cNvPr>
          <p:cNvPicPr>
            <a:picLocks noChangeAspect="1"/>
          </p:cNvPicPr>
          <p:nvPr/>
        </p:nvPicPr>
        <p:blipFill>
          <a:blip r:embed="rId7"/>
          <a:stretch>
            <a:fillRect/>
          </a:stretch>
        </p:blipFill>
        <p:spPr>
          <a:xfrm>
            <a:off x="571500" y="1752600"/>
            <a:ext cx="1587550" cy="838200"/>
          </a:xfrm>
          <a:prstGeom prst="rect">
            <a:avLst/>
          </a:prstGeom>
        </p:spPr>
      </p:pic>
      <p:pic>
        <p:nvPicPr>
          <p:cNvPr id="8" name="Image 6" descr="preencoded.png">    </p:cNvPr>
          <p:cNvPicPr>
            <a:picLocks noChangeAspect="1"/>
          </p:cNvPicPr>
          <p:nvPr/>
        </p:nvPicPr>
        <p:blipFill>
          <a:blip r:embed="rId8"/>
          <a:stretch>
            <a:fillRect/>
          </a:stretch>
        </p:blipFill>
        <p:spPr>
          <a:xfrm>
            <a:off x="685800" y="2019300"/>
            <a:ext cx="228600" cy="304800"/>
          </a:xfrm>
          <a:prstGeom prst="rect">
            <a:avLst/>
          </a:prstGeom>
        </p:spPr>
      </p:pic>
      <p:pic>
        <p:nvPicPr>
          <p:cNvPr id="9" name="Image 7" descr="preencoded.png">    </p:cNvPr>
          <p:cNvPicPr>
            <a:picLocks noChangeAspect="1"/>
          </p:cNvPicPr>
          <p:nvPr/>
        </p:nvPicPr>
        <p:blipFill>
          <a:blip r:embed="rId9"/>
          <a:stretch>
            <a:fillRect/>
          </a:stretch>
        </p:blipFill>
        <p:spPr>
          <a:xfrm>
            <a:off x="2311450" y="1752600"/>
            <a:ext cx="1587550" cy="838200"/>
          </a:xfrm>
          <a:prstGeom prst="rect">
            <a:avLst/>
          </a:prstGeom>
        </p:spPr>
      </p:pic>
      <p:pic>
        <p:nvPicPr>
          <p:cNvPr id="10" name="Image 8" descr="preencoded.png">    </p:cNvPr>
          <p:cNvPicPr>
            <a:picLocks noChangeAspect="1"/>
          </p:cNvPicPr>
          <p:nvPr/>
        </p:nvPicPr>
        <p:blipFill>
          <a:blip r:embed="rId10"/>
          <a:stretch>
            <a:fillRect/>
          </a:stretch>
        </p:blipFill>
        <p:spPr>
          <a:xfrm>
            <a:off x="2425750" y="2019300"/>
            <a:ext cx="285750" cy="304800"/>
          </a:xfrm>
          <a:prstGeom prst="rect">
            <a:avLst/>
          </a:prstGeom>
        </p:spPr>
      </p:pic>
      <p:pic>
        <p:nvPicPr>
          <p:cNvPr id="11" name="Image 9" descr="preencoded.png">    </p:cNvPr>
          <p:cNvPicPr>
            <a:picLocks noChangeAspect="1"/>
          </p:cNvPicPr>
          <p:nvPr/>
        </p:nvPicPr>
        <p:blipFill>
          <a:blip r:embed="rId11"/>
          <a:stretch>
            <a:fillRect/>
          </a:stretch>
        </p:blipFill>
        <p:spPr>
          <a:xfrm>
            <a:off x="571500" y="2819400"/>
            <a:ext cx="3327350" cy="2209800"/>
          </a:xfrm>
          <a:prstGeom prst="rect">
            <a:avLst/>
          </a:prstGeom>
        </p:spPr>
      </p:pic>
      <p:pic>
        <p:nvPicPr>
          <p:cNvPr id="12" name="Image 10" descr="preencoded.png">    </p:cNvPr>
          <p:cNvPicPr>
            <a:picLocks noChangeAspect="1"/>
          </p:cNvPicPr>
          <p:nvPr/>
        </p:nvPicPr>
        <p:blipFill>
          <a:blip r:embed="rId12"/>
          <a:stretch>
            <a:fillRect/>
          </a:stretch>
        </p:blipFill>
        <p:spPr>
          <a:xfrm>
            <a:off x="723900" y="3009900"/>
            <a:ext cx="152400" cy="152400"/>
          </a:xfrm>
          <a:prstGeom prst="rect">
            <a:avLst/>
          </a:prstGeom>
        </p:spPr>
      </p:pic>
      <p:pic>
        <p:nvPicPr>
          <p:cNvPr id="13" name="Image 11" descr="preencoded.png">    </p:cNvPr>
          <p:cNvPicPr>
            <a:picLocks noChangeAspect="1"/>
          </p:cNvPicPr>
          <p:nvPr/>
        </p:nvPicPr>
        <p:blipFill>
          <a:blip r:embed="rId13"/>
          <a:stretch>
            <a:fillRect/>
          </a:stretch>
        </p:blipFill>
        <p:spPr>
          <a:xfrm>
            <a:off x="571500" y="5219700"/>
            <a:ext cx="114300" cy="152400"/>
          </a:xfrm>
          <a:prstGeom prst="rect">
            <a:avLst/>
          </a:prstGeom>
        </p:spPr>
      </p:pic>
      <p:pic>
        <p:nvPicPr>
          <p:cNvPr id="14" name="Image 12" descr="preencoded.png">    </p:cNvPr>
          <p:cNvPicPr>
            <a:picLocks noChangeAspect="1"/>
          </p:cNvPicPr>
          <p:nvPr/>
        </p:nvPicPr>
        <p:blipFill>
          <a:blip r:embed="rId14"/>
          <a:stretch>
            <a:fillRect/>
          </a:stretch>
        </p:blipFill>
        <p:spPr>
          <a:xfrm>
            <a:off x="4241750" y="1104900"/>
            <a:ext cx="7569250" cy="5486400"/>
          </a:xfrm>
          <a:prstGeom prst="rect">
            <a:avLst/>
          </a:prstGeom>
        </p:spPr>
      </p:pic>
      <p:pic>
        <p:nvPicPr>
          <p:cNvPr id="15" name="Image 13" descr="preencoded.png">    </p:cNvPr>
          <p:cNvPicPr>
            <a:picLocks noChangeAspect="1"/>
          </p:cNvPicPr>
          <p:nvPr/>
        </p:nvPicPr>
        <p:blipFill>
          <a:blip r:embed="rId15"/>
          <a:stretch>
            <a:fillRect/>
          </a:stretch>
        </p:blipFill>
        <p:spPr>
          <a:xfrm>
            <a:off x="4432250" y="1333500"/>
            <a:ext cx="285750" cy="228600"/>
          </a:xfrm>
          <a:prstGeom prst="rect">
            <a:avLst/>
          </a:prstGeom>
        </p:spPr>
      </p:pic>
      <p:pic>
        <p:nvPicPr>
          <p:cNvPr id="16" name="Image 14" descr="preencoded.png">    </p:cNvPr>
          <p:cNvPicPr>
            <a:picLocks noChangeAspect="1"/>
          </p:cNvPicPr>
          <p:nvPr/>
        </p:nvPicPr>
        <p:blipFill>
          <a:blip r:embed="rId16"/>
          <a:stretch>
            <a:fillRect/>
          </a:stretch>
        </p:blipFill>
        <p:spPr>
          <a:xfrm>
            <a:off x="4432250" y="1752600"/>
            <a:ext cx="2319784" cy="4648200"/>
          </a:xfrm>
          <a:prstGeom prst="rect">
            <a:avLst/>
          </a:prstGeom>
        </p:spPr>
      </p:pic>
      <p:pic>
        <p:nvPicPr>
          <p:cNvPr id="17" name="Image 15" descr="preencoded.png">    </p:cNvPr>
          <p:cNvPicPr>
            <a:picLocks noChangeAspect="1"/>
          </p:cNvPicPr>
          <p:nvPr/>
        </p:nvPicPr>
        <p:blipFill>
          <a:blip r:embed="rId17"/>
          <a:stretch>
            <a:fillRect/>
          </a:stretch>
        </p:blipFill>
        <p:spPr>
          <a:xfrm>
            <a:off x="4546550" y="1866900"/>
            <a:ext cx="304800" cy="304800"/>
          </a:xfrm>
          <a:prstGeom prst="rect">
            <a:avLst/>
          </a:prstGeom>
        </p:spPr>
      </p:pic>
      <p:pic>
        <p:nvPicPr>
          <p:cNvPr id="18" name="Image 16" descr="preencoded.png">    </p:cNvPr>
          <p:cNvPicPr>
            <a:picLocks noChangeAspect="1"/>
          </p:cNvPicPr>
          <p:nvPr/>
        </p:nvPicPr>
        <p:blipFill>
          <a:blip r:embed="rId18"/>
          <a:stretch>
            <a:fillRect/>
          </a:stretch>
        </p:blipFill>
        <p:spPr>
          <a:xfrm>
            <a:off x="4632275" y="1924050"/>
            <a:ext cx="133350" cy="190500"/>
          </a:xfrm>
          <a:prstGeom prst="rect">
            <a:avLst/>
          </a:prstGeom>
        </p:spPr>
      </p:pic>
      <p:pic>
        <p:nvPicPr>
          <p:cNvPr id="19" name="Image 17" descr="preencoded.png">    </p:cNvPr>
          <p:cNvPicPr>
            <a:picLocks noChangeAspect="1"/>
          </p:cNvPicPr>
          <p:nvPr/>
        </p:nvPicPr>
        <p:blipFill>
          <a:blip r:embed="rId19"/>
          <a:stretch>
            <a:fillRect/>
          </a:stretch>
        </p:blipFill>
        <p:spPr>
          <a:xfrm>
            <a:off x="4546550" y="4191000"/>
            <a:ext cx="2091184" cy="1714500"/>
          </a:xfrm>
          <a:prstGeom prst="rect">
            <a:avLst/>
          </a:prstGeom>
        </p:spPr>
      </p:pic>
      <p:pic>
        <p:nvPicPr>
          <p:cNvPr id="20" name="Image 18" descr="preencoded.png">    </p:cNvPr>
          <p:cNvPicPr>
            <a:picLocks noChangeAspect="1"/>
          </p:cNvPicPr>
          <p:nvPr/>
        </p:nvPicPr>
        <p:blipFill>
          <a:blip r:embed="rId20"/>
          <a:stretch>
            <a:fillRect/>
          </a:stretch>
        </p:blipFill>
        <p:spPr>
          <a:xfrm>
            <a:off x="4755654" y="4438650"/>
            <a:ext cx="1672828" cy="1219200"/>
          </a:xfrm>
          <a:prstGeom prst="rect">
            <a:avLst/>
          </a:prstGeom>
        </p:spPr>
      </p:pic>
      <p:pic>
        <p:nvPicPr>
          <p:cNvPr id="21" name="Image 19" descr="preencoded.png">    </p:cNvPr>
          <p:cNvPicPr>
            <a:picLocks noChangeAspect="1"/>
          </p:cNvPicPr>
          <p:nvPr/>
        </p:nvPicPr>
        <p:blipFill>
          <a:blip r:embed="rId21"/>
          <a:stretch>
            <a:fillRect/>
          </a:stretch>
        </p:blipFill>
        <p:spPr>
          <a:xfrm>
            <a:off x="4831854" y="4514850"/>
            <a:ext cx="1520428" cy="381000"/>
          </a:xfrm>
          <a:prstGeom prst="rect">
            <a:avLst/>
          </a:prstGeom>
        </p:spPr>
      </p:pic>
      <p:pic>
        <p:nvPicPr>
          <p:cNvPr id="22" name="Image 20" descr="preencoded.png">    </p:cNvPr>
          <p:cNvPicPr>
            <a:picLocks noChangeAspect="1"/>
          </p:cNvPicPr>
          <p:nvPr/>
        </p:nvPicPr>
        <p:blipFill>
          <a:blip r:embed="rId22"/>
          <a:stretch>
            <a:fillRect/>
          </a:stretch>
        </p:blipFill>
        <p:spPr>
          <a:xfrm>
            <a:off x="4831854" y="4933950"/>
            <a:ext cx="1520428" cy="228600"/>
          </a:xfrm>
          <a:prstGeom prst="rect">
            <a:avLst/>
          </a:prstGeom>
        </p:spPr>
      </p:pic>
      <p:pic>
        <p:nvPicPr>
          <p:cNvPr id="23" name="Image 21" descr="preencoded.png">    </p:cNvPr>
          <p:cNvPicPr>
            <a:picLocks noChangeAspect="1"/>
          </p:cNvPicPr>
          <p:nvPr/>
        </p:nvPicPr>
        <p:blipFill>
          <a:blip r:embed="rId23"/>
          <a:stretch>
            <a:fillRect/>
          </a:stretch>
        </p:blipFill>
        <p:spPr>
          <a:xfrm>
            <a:off x="4831854" y="5200650"/>
            <a:ext cx="1520428" cy="381000"/>
          </a:xfrm>
          <a:prstGeom prst="rect">
            <a:avLst/>
          </a:prstGeom>
        </p:spPr>
      </p:pic>
      <p:pic>
        <p:nvPicPr>
          <p:cNvPr id="24" name="Image 22" descr="preencoded.png">    </p:cNvPr>
          <p:cNvPicPr>
            <a:picLocks noChangeAspect="1"/>
          </p:cNvPicPr>
          <p:nvPr/>
        </p:nvPicPr>
        <p:blipFill>
          <a:blip r:embed="rId24"/>
          <a:stretch>
            <a:fillRect/>
          </a:stretch>
        </p:blipFill>
        <p:spPr>
          <a:xfrm>
            <a:off x="4546550" y="6000750"/>
            <a:ext cx="133350" cy="114300"/>
          </a:xfrm>
          <a:prstGeom prst="rect">
            <a:avLst/>
          </a:prstGeom>
        </p:spPr>
      </p:pic>
      <p:pic>
        <p:nvPicPr>
          <p:cNvPr id="25" name="Image 23" descr="preencoded.png">    </p:cNvPr>
          <p:cNvPicPr>
            <a:picLocks noChangeAspect="1"/>
          </p:cNvPicPr>
          <p:nvPr/>
        </p:nvPicPr>
        <p:blipFill>
          <a:blip r:embed="rId25"/>
          <a:stretch>
            <a:fillRect/>
          </a:stretch>
        </p:blipFill>
        <p:spPr>
          <a:xfrm>
            <a:off x="6866334" y="1752600"/>
            <a:ext cx="2319933" cy="4648200"/>
          </a:xfrm>
          <a:prstGeom prst="rect">
            <a:avLst/>
          </a:prstGeom>
        </p:spPr>
      </p:pic>
      <p:pic>
        <p:nvPicPr>
          <p:cNvPr id="26" name="Image 24" descr="preencoded.png">    </p:cNvPr>
          <p:cNvPicPr>
            <a:picLocks noChangeAspect="1"/>
          </p:cNvPicPr>
          <p:nvPr/>
        </p:nvPicPr>
        <p:blipFill>
          <a:blip r:embed="rId26"/>
          <a:stretch>
            <a:fillRect/>
          </a:stretch>
        </p:blipFill>
        <p:spPr>
          <a:xfrm>
            <a:off x="6980634" y="1866900"/>
            <a:ext cx="304800" cy="304800"/>
          </a:xfrm>
          <a:prstGeom prst="rect">
            <a:avLst/>
          </a:prstGeom>
        </p:spPr>
      </p:pic>
      <p:pic>
        <p:nvPicPr>
          <p:cNvPr id="27" name="Image 25" descr="preencoded.png">    </p:cNvPr>
          <p:cNvPicPr>
            <a:picLocks noChangeAspect="1"/>
          </p:cNvPicPr>
          <p:nvPr/>
        </p:nvPicPr>
        <p:blipFill>
          <a:blip r:embed="rId27"/>
          <a:stretch>
            <a:fillRect/>
          </a:stretch>
        </p:blipFill>
        <p:spPr>
          <a:xfrm>
            <a:off x="7047309" y="1924050"/>
            <a:ext cx="171450" cy="190500"/>
          </a:xfrm>
          <a:prstGeom prst="rect">
            <a:avLst/>
          </a:prstGeom>
        </p:spPr>
      </p:pic>
      <p:pic>
        <p:nvPicPr>
          <p:cNvPr id="28" name="Image 26" descr="preencoded.png">    </p:cNvPr>
          <p:cNvPicPr>
            <a:picLocks noChangeAspect="1"/>
          </p:cNvPicPr>
          <p:nvPr/>
        </p:nvPicPr>
        <p:blipFill>
          <a:blip r:embed="rId28"/>
          <a:stretch>
            <a:fillRect/>
          </a:stretch>
        </p:blipFill>
        <p:spPr>
          <a:xfrm>
            <a:off x="6980634" y="2247900"/>
            <a:ext cx="2091333" cy="1657350"/>
          </a:xfrm>
          <a:prstGeom prst="rect">
            <a:avLst/>
          </a:prstGeom>
        </p:spPr>
      </p:pic>
      <p:pic>
        <p:nvPicPr>
          <p:cNvPr id="29" name="Image 27" descr="preencoded.png">    </p:cNvPr>
          <p:cNvPicPr>
            <a:picLocks noChangeAspect="1"/>
          </p:cNvPicPr>
          <p:nvPr/>
        </p:nvPicPr>
        <p:blipFill>
          <a:blip r:embed="rId29"/>
          <a:stretch>
            <a:fillRect/>
          </a:stretch>
        </p:blipFill>
        <p:spPr>
          <a:xfrm>
            <a:off x="6980634" y="3981450"/>
            <a:ext cx="2091333" cy="1771650"/>
          </a:xfrm>
          <a:prstGeom prst="rect">
            <a:avLst/>
          </a:prstGeom>
        </p:spPr>
      </p:pic>
      <p:pic>
        <p:nvPicPr>
          <p:cNvPr id="30" name="Image 28" descr="preencoded.png">    </p:cNvPr>
          <p:cNvPicPr>
            <a:picLocks noChangeAspect="1"/>
          </p:cNvPicPr>
          <p:nvPr/>
        </p:nvPicPr>
        <p:blipFill>
          <a:blip r:embed="rId30"/>
          <a:stretch>
            <a:fillRect/>
          </a:stretch>
        </p:blipFill>
        <p:spPr>
          <a:xfrm>
            <a:off x="7189738" y="4410075"/>
            <a:ext cx="1672977" cy="914400"/>
          </a:xfrm>
          <a:prstGeom prst="rect">
            <a:avLst/>
          </a:prstGeom>
        </p:spPr>
      </p:pic>
      <p:pic>
        <p:nvPicPr>
          <p:cNvPr id="31" name="Image 29" descr="preencoded.png">    </p:cNvPr>
          <p:cNvPicPr>
            <a:picLocks noChangeAspect="1"/>
          </p:cNvPicPr>
          <p:nvPr/>
        </p:nvPicPr>
        <p:blipFill>
          <a:blip r:embed="rId31"/>
          <a:stretch>
            <a:fillRect/>
          </a:stretch>
        </p:blipFill>
        <p:spPr>
          <a:xfrm>
            <a:off x="7265938" y="4676775"/>
            <a:ext cx="1520577" cy="533400"/>
          </a:xfrm>
          <a:prstGeom prst="rect">
            <a:avLst/>
          </a:prstGeom>
        </p:spPr>
      </p:pic>
      <p:pic>
        <p:nvPicPr>
          <p:cNvPr id="32" name="Image 30" descr="preencoded.png">    </p:cNvPr>
          <p:cNvPicPr>
            <a:picLocks noChangeAspect="1"/>
          </p:cNvPicPr>
          <p:nvPr/>
        </p:nvPicPr>
        <p:blipFill>
          <a:blip r:embed="rId32"/>
          <a:stretch>
            <a:fillRect/>
          </a:stretch>
        </p:blipFill>
        <p:spPr>
          <a:xfrm>
            <a:off x="7265938" y="5229225"/>
            <a:ext cx="1520577" cy="533400"/>
          </a:xfrm>
          <a:prstGeom prst="rect">
            <a:avLst/>
          </a:prstGeom>
        </p:spPr>
      </p:pic>
      <p:pic>
        <p:nvPicPr>
          <p:cNvPr id="33" name="Image 31" descr="preencoded.png">    </p:cNvPr>
          <p:cNvPicPr>
            <a:picLocks noChangeAspect="1"/>
          </p:cNvPicPr>
          <p:nvPr/>
        </p:nvPicPr>
        <p:blipFill>
          <a:blip r:embed="rId33"/>
          <a:stretch>
            <a:fillRect/>
          </a:stretch>
        </p:blipFill>
        <p:spPr>
          <a:xfrm>
            <a:off x="6980634" y="5848350"/>
            <a:ext cx="85725" cy="114300"/>
          </a:xfrm>
          <a:prstGeom prst="rect">
            <a:avLst/>
          </a:prstGeom>
        </p:spPr>
      </p:pic>
      <p:pic>
        <p:nvPicPr>
          <p:cNvPr id="34" name="Image 32" descr="preencoded.png">    </p:cNvPr>
          <p:cNvPicPr>
            <a:picLocks noChangeAspect="1"/>
          </p:cNvPicPr>
          <p:nvPr/>
        </p:nvPicPr>
        <p:blipFill>
          <a:blip r:embed="rId34"/>
          <a:stretch>
            <a:fillRect/>
          </a:stretch>
        </p:blipFill>
        <p:spPr>
          <a:xfrm>
            <a:off x="9300567" y="1752600"/>
            <a:ext cx="2319933" cy="4648200"/>
          </a:xfrm>
          <a:prstGeom prst="rect">
            <a:avLst/>
          </a:prstGeom>
        </p:spPr>
      </p:pic>
      <p:pic>
        <p:nvPicPr>
          <p:cNvPr id="35" name="Image 33" descr="preencoded.png">    </p:cNvPr>
          <p:cNvPicPr>
            <a:picLocks noChangeAspect="1"/>
          </p:cNvPicPr>
          <p:nvPr/>
        </p:nvPicPr>
        <p:blipFill>
          <a:blip r:embed="rId35"/>
          <a:stretch>
            <a:fillRect/>
          </a:stretch>
        </p:blipFill>
        <p:spPr>
          <a:xfrm>
            <a:off x="9414867" y="1866900"/>
            <a:ext cx="304800" cy="304800"/>
          </a:xfrm>
          <a:prstGeom prst="rect">
            <a:avLst/>
          </a:prstGeom>
        </p:spPr>
      </p:pic>
      <p:pic>
        <p:nvPicPr>
          <p:cNvPr id="36" name="Image 34" descr="preencoded.png">    </p:cNvPr>
          <p:cNvPicPr>
            <a:picLocks noChangeAspect="1"/>
          </p:cNvPicPr>
          <p:nvPr/>
        </p:nvPicPr>
        <p:blipFill>
          <a:blip r:embed="rId36"/>
          <a:stretch>
            <a:fillRect/>
          </a:stretch>
        </p:blipFill>
        <p:spPr>
          <a:xfrm>
            <a:off x="9500592" y="1924050"/>
            <a:ext cx="133350" cy="190500"/>
          </a:xfrm>
          <a:prstGeom prst="rect">
            <a:avLst/>
          </a:prstGeom>
        </p:spPr>
      </p:pic>
      <p:pic>
        <p:nvPicPr>
          <p:cNvPr id="37" name="Image 35" descr="preencoded.png">    </p:cNvPr>
          <p:cNvPicPr>
            <a:picLocks noChangeAspect="1"/>
          </p:cNvPicPr>
          <p:nvPr/>
        </p:nvPicPr>
        <p:blipFill>
          <a:blip r:embed="rId37"/>
          <a:stretch>
            <a:fillRect/>
          </a:stretch>
        </p:blipFill>
        <p:spPr>
          <a:xfrm>
            <a:off x="9414867" y="3714750"/>
            <a:ext cx="2091333" cy="2190750"/>
          </a:xfrm>
          <a:prstGeom prst="rect">
            <a:avLst/>
          </a:prstGeom>
        </p:spPr>
      </p:pic>
      <p:pic>
        <p:nvPicPr>
          <p:cNvPr id="38" name="Image 36" descr="preencoded.png">    </p:cNvPr>
          <p:cNvPicPr>
            <a:picLocks noChangeAspect="1"/>
          </p:cNvPicPr>
          <p:nvPr/>
        </p:nvPicPr>
        <p:blipFill>
          <a:blip r:embed="rId38"/>
          <a:stretch>
            <a:fillRect/>
          </a:stretch>
        </p:blipFill>
        <p:spPr>
          <a:xfrm>
            <a:off x="9623971" y="4352925"/>
            <a:ext cx="1672977" cy="914400"/>
          </a:xfrm>
          <a:prstGeom prst="rect">
            <a:avLst/>
          </a:prstGeom>
        </p:spPr>
      </p:pic>
      <p:pic>
        <p:nvPicPr>
          <p:cNvPr id="39" name="Image 37" descr="preencoded.png">    </p:cNvPr>
          <p:cNvPicPr>
            <a:picLocks noChangeAspect="1"/>
          </p:cNvPicPr>
          <p:nvPr/>
        </p:nvPicPr>
        <p:blipFill>
          <a:blip r:embed="rId39"/>
          <a:stretch>
            <a:fillRect/>
          </a:stretch>
        </p:blipFill>
        <p:spPr>
          <a:xfrm>
            <a:off x="9700171" y="4772025"/>
            <a:ext cx="741164" cy="1143000"/>
          </a:xfrm>
          <a:prstGeom prst="rect">
            <a:avLst/>
          </a:prstGeom>
        </p:spPr>
      </p:pic>
      <p:pic>
        <p:nvPicPr>
          <p:cNvPr id="40" name="Image 38" descr="preencoded.png">    </p:cNvPr>
          <p:cNvPicPr>
            <a:picLocks noChangeAspect="1"/>
          </p:cNvPicPr>
          <p:nvPr/>
        </p:nvPicPr>
        <p:blipFill>
          <a:blip r:embed="rId40"/>
          <a:stretch>
            <a:fillRect/>
          </a:stretch>
        </p:blipFill>
        <p:spPr>
          <a:xfrm>
            <a:off x="10479435" y="4772025"/>
            <a:ext cx="741313" cy="1143000"/>
          </a:xfrm>
          <a:prstGeom prst="rect">
            <a:avLst/>
          </a:prstGeom>
        </p:spPr>
      </p:pic>
      <p:pic>
        <p:nvPicPr>
          <p:cNvPr id="41" name="Image 39" descr="preencoded.png">    </p:cNvPr>
          <p:cNvPicPr>
            <a:picLocks noChangeAspect="1"/>
          </p:cNvPicPr>
          <p:nvPr/>
        </p:nvPicPr>
        <p:blipFill>
          <a:blip r:embed="rId41"/>
          <a:stretch>
            <a:fillRect/>
          </a:stretch>
        </p:blipFill>
        <p:spPr>
          <a:xfrm>
            <a:off x="9414867" y="6000750"/>
            <a:ext cx="114300" cy="114300"/>
          </a:xfrm>
          <a:prstGeom prst="rect">
            <a:avLst/>
          </a:prstGeom>
        </p:spPr>
      </p:pic>
      <p:sp>
        <p:nvSpPr>
          <p:cNvPr id="42" name="Text 0"/>
          <p:cNvSpPr/>
          <p:nvPr/>
        </p:nvSpPr>
        <p:spPr>
          <a:xfrm>
            <a:off x="381000" y="381000"/>
            <a:ext cx="13716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ABC9C"/>
                </a:solidFill>
                <a:latin typeface="Montserrat" pitchFamily="34" charset="0"/>
                <a:ea typeface="Montserrat" pitchFamily="34" charset="-122"/>
                <a:cs typeface="Montserrat" pitchFamily="34" charset="-120"/>
              </a:rPr>
              <a:t>CSV Data Upload Interface Design</a:t>
            </a:r>
            <a:endParaRPr lang="en-US" sz="2700" dirty="0"/>
          </a:p>
        </p:txBody>
      </p:sp>
      <p:sp>
        <p:nvSpPr>
          <p:cNvPr id="43" name="Text 1"/>
          <p:cNvSpPr/>
          <p:nvPr/>
        </p:nvSpPr>
        <p:spPr>
          <a:xfrm>
            <a:off x="914400" y="1295400"/>
            <a:ext cx="332735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33333"/>
                </a:solidFill>
                <a:latin typeface="Roboto" pitchFamily="34" charset="0"/>
                <a:ea typeface="Roboto" pitchFamily="34" charset="-122"/>
                <a:cs typeface="Roboto" pitchFamily="34" charset="-120"/>
              </a:rPr>
              <a:t>Tools Used</a:t>
            </a:r>
            <a:endParaRPr lang="en-US" sz="1800" dirty="0"/>
          </a:p>
        </p:txBody>
      </p:sp>
      <p:sp>
        <p:nvSpPr>
          <p:cNvPr id="44" name="Text 2"/>
          <p:cNvSpPr/>
          <p:nvPr/>
        </p:nvSpPr>
        <p:spPr>
          <a:xfrm>
            <a:off x="1028700" y="1962150"/>
            <a:ext cx="702588" cy="228600"/>
          </a:xfrm>
          <a:prstGeom prst="rect">
            <a:avLst/>
          </a:prstGeom>
          <a:noFill/>
          <a:ln/>
        </p:spPr>
        <p:txBody>
          <a:bodyPr wrap="square" lIns="0" tIns="0" rIns="0" bIns="0" rtlCol="0" anchor="t" vert="horz"/>
          <a:lstStyle/>
          <a:p>
            <a:pPr indent="0" marL="0">
              <a:lnSpc>
                <a:spcPts val="1800"/>
              </a:lnSpc>
              <a:buNone/>
            </a:pPr>
            <a:r>
              <a:rPr lang="en-US" sz="1200" b="1" dirty="0">
                <a:solidFill>
                  <a:srgbClr val="333333"/>
                </a:solidFill>
                <a:latin typeface="Roboto" pitchFamily="34" charset="0"/>
                <a:ea typeface="Roboto" pitchFamily="34" charset="-122"/>
                <a:cs typeface="Roboto" pitchFamily="34" charset="-120"/>
              </a:rPr>
              <a:t>Canva</a:t>
            </a:r>
            <a:endParaRPr lang="en-US" sz="1200" dirty="0"/>
          </a:p>
        </p:txBody>
      </p:sp>
      <p:sp>
        <p:nvSpPr>
          <p:cNvPr id="45" name="Text 3"/>
          <p:cNvSpPr/>
          <p:nvPr/>
        </p:nvSpPr>
        <p:spPr>
          <a:xfrm>
            <a:off x="1028700" y="2190750"/>
            <a:ext cx="702588"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Roboto" pitchFamily="34" charset="0"/>
                <a:ea typeface="Roboto" pitchFamily="34" charset="-122"/>
                <a:cs typeface="Roboto" pitchFamily="34" charset="-120"/>
              </a:rPr>
              <a:t>UI Design</a:t>
            </a:r>
            <a:endParaRPr lang="en-US" sz="1050" dirty="0"/>
          </a:p>
        </p:txBody>
      </p:sp>
      <p:sp>
        <p:nvSpPr>
          <p:cNvPr id="46" name="Text 4"/>
          <p:cNvSpPr/>
          <p:nvPr/>
        </p:nvSpPr>
        <p:spPr>
          <a:xfrm>
            <a:off x="2825800" y="1866900"/>
            <a:ext cx="1150680" cy="228600"/>
          </a:xfrm>
          <a:prstGeom prst="rect">
            <a:avLst/>
          </a:prstGeom>
          <a:noFill/>
          <a:ln/>
        </p:spPr>
        <p:txBody>
          <a:bodyPr wrap="square" lIns="0" tIns="0" rIns="0" bIns="0" rtlCol="0" anchor="t" vert="horz"/>
          <a:lstStyle/>
          <a:p>
            <a:pPr indent="0" marL="0">
              <a:lnSpc>
                <a:spcPts val="1800"/>
              </a:lnSpc>
              <a:buNone/>
            </a:pPr>
            <a:r>
              <a:rPr lang="en-US" sz="1200" b="1" dirty="0">
                <a:solidFill>
                  <a:srgbClr val="333333"/>
                </a:solidFill>
                <a:latin typeface="Roboto" pitchFamily="34" charset="0"/>
                <a:ea typeface="Roboto" pitchFamily="34" charset="-122"/>
                <a:cs typeface="Roboto" pitchFamily="34" charset="-120"/>
              </a:rPr>
              <a:t>Cursor AI</a:t>
            </a:r>
            <a:endParaRPr lang="en-US" sz="1200" dirty="0"/>
          </a:p>
        </p:txBody>
      </p:sp>
      <p:sp>
        <p:nvSpPr>
          <p:cNvPr id="47" name="Text 5"/>
          <p:cNvSpPr/>
          <p:nvPr/>
        </p:nvSpPr>
        <p:spPr>
          <a:xfrm>
            <a:off x="2825800" y="2095500"/>
            <a:ext cx="958900" cy="3810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Roboto" pitchFamily="34" charset="0"/>
                <a:ea typeface="Roboto" pitchFamily="34" charset="-122"/>
                <a:cs typeface="Roboto" pitchFamily="34" charset="-120"/>
              </a:rPr>
              <a:t>Code Implementation</a:t>
            </a:r>
            <a:endParaRPr lang="en-US" sz="1050" dirty="0"/>
          </a:p>
        </p:txBody>
      </p:sp>
      <p:sp>
        <p:nvSpPr>
          <p:cNvPr id="48" name="Text 6"/>
          <p:cNvSpPr/>
          <p:nvPr/>
        </p:nvSpPr>
        <p:spPr>
          <a:xfrm>
            <a:off x="952500" y="2971800"/>
            <a:ext cx="3022550" cy="228600"/>
          </a:xfrm>
          <a:prstGeom prst="rect">
            <a:avLst/>
          </a:prstGeom>
          <a:noFill/>
          <a:ln/>
        </p:spPr>
        <p:txBody>
          <a:bodyPr wrap="square" lIns="0" tIns="0" rIns="0" bIns="0" rtlCol="0" anchor="t" vert="horz"/>
          <a:lstStyle/>
          <a:p>
            <a:pPr indent="0" marL="0">
              <a:lnSpc>
                <a:spcPts val="1800"/>
              </a:lnSpc>
              <a:buNone/>
            </a:pPr>
            <a:r>
              <a:rPr lang="en-US" sz="1200" b="1" dirty="0">
                <a:solidFill>
                  <a:srgbClr val="333333"/>
                </a:solidFill>
                <a:latin typeface="Roboto" pitchFamily="34" charset="0"/>
                <a:ea typeface="Roboto" pitchFamily="34" charset="-122"/>
                <a:cs typeface="Roboto" pitchFamily="34" charset="-120"/>
              </a:rPr>
              <a:t>Prompt</a:t>
            </a:r>
            <a:endParaRPr lang="en-US" sz="1200" dirty="0"/>
          </a:p>
        </p:txBody>
      </p:sp>
      <p:sp>
        <p:nvSpPr>
          <p:cNvPr id="49" name="Text 7"/>
          <p:cNvSpPr/>
          <p:nvPr/>
        </p:nvSpPr>
        <p:spPr>
          <a:xfrm>
            <a:off x="723900" y="3276600"/>
            <a:ext cx="3022550" cy="16002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Roboto" pitchFamily="34" charset="0"/>
                <a:ea typeface="Roboto" pitchFamily="34" charset="-122"/>
                <a:cs typeface="Roboto" pitchFamily="34" charset="-120"/>
              </a:rPr>
              <a:t>"Create a minimalist UI for the BeePlan CSV import feature that allows Ahmet Bey to directly upload course data from CSV files into the system. The interface should validate data upon import, highlight errors, and facilitate a seamless transition from CSV to course entries."</a:t>
            </a:r>
            <a:endParaRPr lang="en-US" sz="1200" dirty="0"/>
          </a:p>
        </p:txBody>
      </p:sp>
      <p:sp>
        <p:nvSpPr>
          <p:cNvPr id="50" name="Text 8"/>
          <p:cNvSpPr/>
          <p:nvPr/>
        </p:nvSpPr>
        <p:spPr>
          <a:xfrm>
            <a:off x="762000" y="5181600"/>
            <a:ext cx="619899" cy="228600"/>
          </a:xfrm>
          <a:prstGeom prst="rect">
            <a:avLst/>
          </a:prstGeom>
          <a:noFill/>
          <a:ln/>
        </p:spPr>
        <p:txBody>
          <a:bodyPr wrap="square" lIns="0" tIns="0" rIns="0" bIns="0" rtlCol="0" anchor="t" vert="horz"/>
          <a:lstStyle/>
          <a:p>
            <a:pPr indent="0" marL="0">
              <a:lnSpc>
                <a:spcPts val="1800"/>
              </a:lnSpc>
              <a:buNone/>
            </a:pPr>
            <a:r>
              <a:rPr lang="en-US" sz="1200" b="1" dirty="0">
                <a:solidFill>
                  <a:srgbClr val="4B5563"/>
                </a:solidFill>
                <a:latin typeface="Roboto" pitchFamily="34" charset="0"/>
                <a:ea typeface="Roboto" pitchFamily="34" charset="-122"/>
                <a:cs typeface="Roboto" pitchFamily="34" charset="-120"/>
              </a:rPr>
              <a:t>Result:</a:t>
            </a:r>
            <a:endParaRPr lang="en-US" sz="1200" dirty="0"/>
          </a:p>
        </p:txBody>
      </p:sp>
      <p:sp>
        <p:nvSpPr>
          <p:cNvPr id="51" name="Text 9"/>
          <p:cNvSpPr/>
          <p:nvPr/>
        </p:nvSpPr>
        <p:spPr>
          <a:xfrm>
            <a:off x="571500" y="5486400"/>
            <a:ext cx="3327350" cy="9144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Roboto" pitchFamily="34" charset="0"/>
                <a:ea typeface="Roboto" pitchFamily="34" charset="-122"/>
                <a:cs typeface="Roboto" pitchFamily="34" charset="-120"/>
              </a:rPr>
              <a:t>The minimalist design ensures all course information is visible at a glance, allowing Ahmet Bey to import his CSV data in seconds rather than spending hours on manual entry.</a:t>
            </a:r>
            <a:endParaRPr lang="en-US" sz="1200" dirty="0"/>
          </a:p>
        </p:txBody>
      </p:sp>
      <p:sp>
        <p:nvSpPr>
          <p:cNvPr id="52" name="Text 10"/>
          <p:cNvSpPr/>
          <p:nvPr/>
        </p:nvSpPr>
        <p:spPr>
          <a:xfrm>
            <a:off x="4832300" y="1295400"/>
            <a:ext cx="718825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33333"/>
                </a:solidFill>
                <a:latin typeface="Roboto" pitchFamily="34" charset="0"/>
                <a:ea typeface="Roboto" pitchFamily="34" charset="-122"/>
                <a:cs typeface="Roboto" pitchFamily="34" charset="-120"/>
              </a:rPr>
              <a:t>Design Process</a:t>
            </a:r>
            <a:endParaRPr lang="en-US" sz="1800" dirty="0"/>
          </a:p>
        </p:txBody>
      </p:sp>
      <p:sp>
        <p:nvSpPr>
          <p:cNvPr id="53" name="Text 11"/>
          <p:cNvSpPr/>
          <p:nvPr/>
        </p:nvSpPr>
        <p:spPr>
          <a:xfrm>
            <a:off x="4927550" y="1885950"/>
            <a:ext cx="1695748" cy="266700"/>
          </a:xfrm>
          <a:prstGeom prst="rect">
            <a:avLst/>
          </a:prstGeom>
          <a:noFill/>
          <a:ln/>
        </p:spPr>
        <p:txBody>
          <a:bodyPr wrap="square" lIns="0" tIns="0" rIns="0" bIns="0" rtlCol="0" anchor="t" vert="horz"/>
          <a:lstStyle/>
          <a:p>
            <a:pPr indent="0" marL="0">
              <a:lnSpc>
                <a:spcPts val="2100"/>
              </a:lnSpc>
              <a:buNone/>
            </a:pPr>
            <a:r>
              <a:rPr lang="en-US" sz="1350" b="1" dirty="0">
                <a:solidFill>
                  <a:srgbClr val="333333"/>
                </a:solidFill>
                <a:latin typeface="Roboto" pitchFamily="34" charset="0"/>
                <a:ea typeface="Roboto" pitchFamily="34" charset="-122"/>
                <a:cs typeface="Roboto" pitchFamily="34" charset="-120"/>
              </a:rPr>
              <a:t>Design Approach</a:t>
            </a:r>
            <a:endParaRPr lang="en-US" sz="1350" dirty="0"/>
          </a:p>
        </p:txBody>
      </p:sp>
      <p:sp>
        <p:nvSpPr>
          <p:cNvPr id="54" name="Text 12"/>
          <p:cNvSpPr/>
          <p:nvPr/>
        </p:nvSpPr>
        <p:spPr>
          <a:xfrm>
            <a:off x="4508450" y="2247900"/>
            <a:ext cx="2129284" cy="3810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333333"/>
                </a:solidFill>
                <a:latin typeface="Roboto" pitchFamily="34" charset="0"/>
                <a:ea typeface="Roboto" pitchFamily="34" charset="-122"/>
                <a:cs typeface="Roboto" pitchFamily="34" charset="-120"/>
              </a:rPr>
              <a:t>Clean, minimalist minimalist interface</a:t>
            </a:r>
            <a:endParaRPr lang="en-US" sz="1050" dirty="0"/>
          </a:p>
        </p:txBody>
      </p:sp>
      <p:sp>
        <p:nvSpPr>
          <p:cNvPr id="55" name="Text 13"/>
          <p:cNvSpPr/>
          <p:nvPr/>
        </p:nvSpPr>
        <p:spPr>
          <a:xfrm>
            <a:off x="4508450" y="2667000"/>
            <a:ext cx="2129284" cy="3810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333333"/>
                </a:solidFill>
                <a:latin typeface="Roboto" pitchFamily="34" charset="0"/>
                <a:ea typeface="Roboto" pitchFamily="34" charset="-122"/>
                <a:cs typeface="Roboto" pitchFamily="34" charset="-120"/>
              </a:rPr>
              <a:t>Functional focus rather than decorative elements</a:t>
            </a:r>
            <a:endParaRPr lang="en-US" sz="1050" dirty="0"/>
          </a:p>
        </p:txBody>
      </p:sp>
      <p:sp>
        <p:nvSpPr>
          <p:cNvPr id="56" name="Text 14"/>
          <p:cNvSpPr/>
          <p:nvPr/>
        </p:nvSpPr>
        <p:spPr>
          <a:xfrm>
            <a:off x="4508450" y="3086100"/>
            <a:ext cx="2129284" cy="3810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333333"/>
                </a:solidFill>
                <a:latin typeface="Roboto" pitchFamily="34" charset="0"/>
                <a:ea typeface="Roboto" pitchFamily="34" charset="-122"/>
                <a:cs typeface="Roboto" pitchFamily="34" charset="-120"/>
              </a:rPr>
              <a:t>Course info presented in compact format</a:t>
            </a:r>
            <a:endParaRPr lang="en-US" sz="1050" dirty="0"/>
          </a:p>
        </p:txBody>
      </p:sp>
      <p:sp>
        <p:nvSpPr>
          <p:cNvPr id="57" name="Text 15"/>
          <p:cNvSpPr/>
          <p:nvPr/>
        </p:nvSpPr>
        <p:spPr>
          <a:xfrm>
            <a:off x="4508450" y="3505200"/>
            <a:ext cx="2555141"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333333"/>
                </a:solidFill>
                <a:latin typeface="Roboto" pitchFamily="34" charset="0"/>
                <a:ea typeface="Roboto" pitchFamily="34" charset="-122"/>
                <a:cs typeface="Roboto" pitchFamily="34" charset="-120"/>
              </a:rPr>
              <a:t>Course codes visible at a glance</a:t>
            </a:r>
            <a:endParaRPr lang="en-US" sz="1050" dirty="0"/>
          </a:p>
        </p:txBody>
      </p:sp>
      <p:sp>
        <p:nvSpPr>
          <p:cNvPr id="58" name="Text 16"/>
          <p:cNvSpPr/>
          <p:nvPr/>
        </p:nvSpPr>
        <p:spPr>
          <a:xfrm>
            <a:off x="4508450" y="3733800"/>
            <a:ext cx="2129284" cy="3810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333333"/>
                </a:solidFill>
                <a:latin typeface="Roboto" pitchFamily="34" charset="0"/>
                <a:ea typeface="Roboto" pitchFamily="34" charset="-122"/>
                <a:cs typeface="Roboto" pitchFamily="34" charset="-120"/>
              </a:rPr>
              <a:t>CSV import feature with validation indicators</a:t>
            </a:r>
            <a:endParaRPr lang="en-US" sz="1050" dirty="0"/>
          </a:p>
        </p:txBody>
      </p:sp>
      <p:sp>
        <p:nvSpPr>
          <p:cNvPr id="59" name="Text 17"/>
          <p:cNvSpPr/>
          <p:nvPr/>
        </p:nvSpPr>
        <p:spPr>
          <a:xfrm>
            <a:off x="4869954" y="4629150"/>
            <a:ext cx="457200" cy="152400"/>
          </a:xfrm>
          <a:prstGeom prst="rect">
            <a:avLst/>
          </a:prstGeom>
          <a:noFill/>
          <a:ln/>
        </p:spPr>
        <p:txBody>
          <a:bodyPr wrap="square" lIns="0" tIns="0" rIns="0" bIns="0" rtlCol="0" anchor="t" vert="horz"/>
          <a:lstStyle/>
          <a:p>
            <a:pPr indent="0" marL="0">
              <a:lnSpc>
                <a:spcPts val="1200"/>
              </a:lnSpc>
              <a:buNone/>
            </a:pPr>
            <a:r>
              <a:rPr lang="en-US" sz="900" b="1" dirty="0">
                <a:solidFill>
                  <a:srgbClr val="333333"/>
                </a:solidFill>
                <a:latin typeface="Roboto" pitchFamily="34" charset="0"/>
                <a:ea typeface="Roboto" pitchFamily="34" charset="-122"/>
                <a:cs typeface="Roboto" pitchFamily="34" charset="-120"/>
              </a:rPr>
              <a:t>BIL123:</a:t>
            </a:r>
            <a:endParaRPr lang="en-US" sz="900" dirty="0"/>
          </a:p>
        </p:txBody>
      </p:sp>
      <p:sp>
        <p:nvSpPr>
          <p:cNvPr id="60" name="Text 18"/>
          <p:cNvSpPr/>
          <p:nvPr/>
        </p:nvSpPr>
        <p:spPr>
          <a:xfrm>
            <a:off x="5250954" y="4552950"/>
            <a:ext cx="686098" cy="3048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Programming Fund</a:t>
            </a:r>
            <a:endParaRPr lang="en-US" sz="900" dirty="0"/>
          </a:p>
        </p:txBody>
      </p:sp>
      <p:sp>
        <p:nvSpPr>
          <p:cNvPr id="61" name="Text 19"/>
          <p:cNvSpPr/>
          <p:nvPr/>
        </p:nvSpPr>
        <p:spPr>
          <a:xfrm>
            <a:off x="5937052" y="4629150"/>
            <a:ext cx="167878" cy="1524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A1</a:t>
            </a:r>
            <a:endParaRPr lang="en-US" sz="900" dirty="0"/>
          </a:p>
        </p:txBody>
      </p:sp>
      <p:sp>
        <p:nvSpPr>
          <p:cNvPr id="62" name="Text 20"/>
          <p:cNvSpPr/>
          <p:nvPr/>
        </p:nvSpPr>
        <p:spPr>
          <a:xfrm>
            <a:off x="6076950" y="4629150"/>
            <a:ext cx="221099" cy="1524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Fall</a:t>
            </a:r>
            <a:endParaRPr lang="en-US" sz="900" dirty="0"/>
          </a:p>
        </p:txBody>
      </p:sp>
      <p:sp>
        <p:nvSpPr>
          <p:cNvPr id="63" name="Text 21"/>
          <p:cNvSpPr/>
          <p:nvPr/>
        </p:nvSpPr>
        <p:spPr>
          <a:xfrm>
            <a:off x="6261199" y="4629150"/>
            <a:ext cx="152698" cy="1524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4h</a:t>
            </a:r>
            <a:endParaRPr lang="en-US" sz="900" dirty="0"/>
          </a:p>
        </p:txBody>
      </p:sp>
      <p:sp>
        <p:nvSpPr>
          <p:cNvPr id="64" name="Text 22"/>
          <p:cNvSpPr/>
          <p:nvPr/>
        </p:nvSpPr>
        <p:spPr>
          <a:xfrm>
            <a:off x="4869954" y="4972050"/>
            <a:ext cx="457200" cy="152400"/>
          </a:xfrm>
          <a:prstGeom prst="rect">
            <a:avLst/>
          </a:prstGeom>
          <a:noFill/>
          <a:ln/>
        </p:spPr>
        <p:txBody>
          <a:bodyPr wrap="square" lIns="0" tIns="0" rIns="0" bIns="0" rtlCol="0" anchor="t" vert="horz"/>
          <a:lstStyle/>
          <a:p>
            <a:pPr indent="0" marL="0">
              <a:lnSpc>
                <a:spcPts val="1200"/>
              </a:lnSpc>
              <a:buNone/>
            </a:pPr>
            <a:r>
              <a:rPr lang="en-US" sz="900" b="1" dirty="0">
                <a:solidFill>
                  <a:srgbClr val="333333"/>
                </a:solidFill>
                <a:latin typeface="Roboto" pitchFamily="34" charset="0"/>
                <a:ea typeface="Roboto" pitchFamily="34" charset="-122"/>
                <a:cs typeface="Roboto" pitchFamily="34" charset="-120"/>
              </a:rPr>
              <a:t>MATH456:</a:t>
            </a:r>
            <a:endParaRPr lang="en-US" sz="900" dirty="0"/>
          </a:p>
        </p:txBody>
      </p:sp>
      <p:sp>
        <p:nvSpPr>
          <p:cNvPr id="65" name="Text 23"/>
          <p:cNvSpPr/>
          <p:nvPr/>
        </p:nvSpPr>
        <p:spPr>
          <a:xfrm>
            <a:off x="5250954" y="4972050"/>
            <a:ext cx="734199" cy="1524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Calculus II</a:t>
            </a:r>
            <a:endParaRPr lang="en-US" sz="900" dirty="0"/>
          </a:p>
        </p:txBody>
      </p:sp>
      <p:sp>
        <p:nvSpPr>
          <p:cNvPr id="66" name="Text 24"/>
          <p:cNvSpPr/>
          <p:nvPr/>
        </p:nvSpPr>
        <p:spPr>
          <a:xfrm>
            <a:off x="5862786" y="4972050"/>
            <a:ext cx="167878" cy="1524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B2</a:t>
            </a:r>
            <a:endParaRPr lang="en-US" sz="900" dirty="0"/>
          </a:p>
        </p:txBody>
      </p:sp>
      <p:sp>
        <p:nvSpPr>
          <p:cNvPr id="67" name="Text 25"/>
          <p:cNvSpPr/>
          <p:nvPr/>
        </p:nvSpPr>
        <p:spPr>
          <a:xfrm>
            <a:off x="6002685" y="4972050"/>
            <a:ext cx="221099" cy="1524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Fall</a:t>
            </a:r>
            <a:endParaRPr lang="en-US" sz="900" dirty="0"/>
          </a:p>
        </p:txBody>
      </p:sp>
      <p:sp>
        <p:nvSpPr>
          <p:cNvPr id="68" name="Text 26"/>
          <p:cNvSpPr/>
          <p:nvPr/>
        </p:nvSpPr>
        <p:spPr>
          <a:xfrm>
            <a:off x="6186934" y="4972050"/>
            <a:ext cx="152698" cy="1524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4h</a:t>
            </a:r>
            <a:endParaRPr lang="en-US" sz="900" dirty="0"/>
          </a:p>
        </p:txBody>
      </p:sp>
      <p:sp>
        <p:nvSpPr>
          <p:cNvPr id="69" name="Text 27"/>
          <p:cNvSpPr/>
          <p:nvPr/>
        </p:nvSpPr>
        <p:spPr>
          <a:xfrm>
            <a:off x="4869954" y="5314950"/>
            <a:ext cx="457200" cy="152400"/>
          </a:xfrm>
          <a:prstGeom prst="rect">
            <a:avLst/>
          </a:prstGeom>
          <a:noFill/>
          <a:ln/>
        </p:spPr>
        <p:txBody>
          <a:bodyPr wrap="square" lIns="0" tIns="0" rIns="0" bIns="0" rtlCol="0" anchor="t" vert="horz"/>
          <a:lstStyle/>
          <a:p>
            <a:pPr indent="0" marL="0">
              <a:lnSpc>
                <a:spcPts val="1200"/>
              </a:lnSpc>
              <a:buNone/>
            </a:pPr>
            <a:r>
              <a:rPr lang="en-US" sz="900" b="1" dirty="0">
                <a:solidFill>
                  <a:srgbClr val="333333"/>
                </a:solidFill>
                <a:latin typeface="Roboto" pitchFamily="34" charset="0"/>
                <a:ea typeface="Roboto" pitchFamily="34" charset="-122"/>
                <a:cs typeface="Roboto" pitchFamily="34" charset="-120"/>
              </a:rPr>
              <a:t>PHYS789:</a:t>
            </a:r>
            <a:endParaRPr lang="en-US" sz="900" dirty="0"/>
          </a:p>
        </p:txBody>
      </p:sp>
      <p:sp>
        <p:nvSpPr>
          <p:cNvPr id="70" name="Text 28"/>
          <p:cNvSpPr/>
          <p:nvPr/>
        </p:nvSpPr>
        <p:spPr>
          <a:xfrm>
            <a:off x="5250954" y="5238750"/>
            <a:ext cx="611832" cy="3048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Quantum Physics</a:t>
            </a:r>
            <a:endParaRPr lang="en-US" sz="900" dirty="0"/>
          </a:p>
        </p:txBody>
      </p:sp>
      <p:sp>
        <p:nvSpPr>
          <p:cNvPr id="71" name="Text 29"/>
          <p:cNvSpPr/>
          <p:nvPr/>
        </p:nvSpPr>
        <p:spPr>
          <a:xfrm>
            <a:off x="5862786" y="5314950"/>
            <a:ext cx="167878" cy="1524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A3</a:t>
            </a:r>
            <a:endParaRPr lang="en-US" sz="900" dirty="0"/>
          </a:p>
        </p:txBody>
      </p:sp>
      <p:sp>
        <p:nvSpPr>
          <p:cNvPr id="72" name="Text 30"/>
          <p:cNvSpPr/>
          <p:nvPr/>
        </p:nvSpPr>
        <p:spPr>
          <a:xfrm>
            <a:off x="6002685" y="5314950"/>
            <a:ext cx="221099" cy="1524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Fall</a:t>
            </a:r>
            <a:endParaRPr lang="en-US" sz="900" dirty="0"/>
          </a:p>
        </p:txBody>
      </p:sp>
      <p:sp>
        <p:nvSpPr>
          <p:cNvPr id="73" name="Text 31"/>
          <p:cNvSpPr/>
          <p:nvPr/>
        </p:nvSpPr>
        <p:spPr>
          <a:xfrm>
            <a:off x="6186934" y="5314950"/>
            <a:ext cx="152698" cy="1524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3h</a:t>
            </a:r>
            <a:endParaRPr lang="en-US" sz="900" dirty="0"/>
          </a:p>
        </p:txBody>
      </p:sp>
      <p:sp>
        <p:nvSpPr>
          <p:cNvPr id="74" name="Text 32"/>
          <p:cNvSpPr/>
          <p:nvPr/>
        </p:nvSpPr>
        <p:spPr>
          <a:xfrm>
            <a:off x="4718000" y="5981700"/>
            <a:ext cx="2091184" cy="304800"/>
          </a:xfrm>
          <a:prstGeom prst="rect">
            <a:avLst/>
          </a:prstGeom>
          <a:noFill/>
          <a:ln/>
        </p:spPr>
        <p:txBody>
          <a:bodyPr wrap="square" lIns="0" tIns="0" rIns="0" bIns="0" rtlCol="0" anchor="t" vert="horz"/>
          <a:lstStyle/>
          <a:p>
            <a:pPr indent="0" marL="0">
              <a:lnSpc>
                <a:spcPts val="1200"/>
              </a:lnSpc>
              <a:buNone/>
            </a:pPr>
            <a:r>
              <a:rPr lang="en-US" sz="900" dirty="0">
                <a:solidFill>
                  <a:srgbClr val="4B5563"/>
                </a:solidFill>
                <a:latin typeface="Roboto" pitchFamily="34" charset="0"/>
                <a:ea typeface="Roboto" pitchFamily="34" charset="-122"/>
                <a:cs typeface="Roboto" pitchFamily="34" charset="-120"/>
              </a:rPr>
              <a:t> </a:t>
            </a:r>
            <a:pPr indent="0" marL="0">
              <a:lnSpc>
                <a:spcPts val="1200"/>
              </a:lnSpc>
              <a:buNone/>
            </a:pPr>
            <a:r>
              <a:rPr lang="en-US" sz="900" b="1" dirty="0">
                <a:solidFill>
                  <a:srgbClr val="4B5563"/>
                </a:solidFill>
                <a:latin typeface="Roboto" pitchFamily="34" charset="0"/>
                <a:ea typeface="Roboto" pitchFamily="34" charset="-122"/>
                <a:cs typeface="Roboto" pitchFamily="34" charset="-120"/>
              </a:rPr>
              <a:t>User Benefit: </a:t>
            </a:r>
            <a:pPr indent="0" marL="0">
              <a:lnSpc>
                <a:spcPts val="1200"/>
              </a:lnSpc>
              <a:buNone/>
            </a:pPr>
            <a:r>
              <a:rPr lang="en-US" sz="900" dirty="0">
                <a:solidFill>
                  <a:srgbClr val="4B5563"/>
                </a:solidFill>
                <a:latin typeface="Roboto" pitchFamily="34" charset="0"/>
                <a:ea typeface="Roboto" pitchFamily="34" charset="-122"/>
                <a:cs typeface="Roboto" pitchFamily="34" charset="-120"/>
              </a:rPr>
              <a:t>Aligned with Ahmet Bey's CSV import needs</a:t>
            </a:r>
            <a:endParaRPr lang="en-US" sz="900" dirty="0"/>
          </a:p>
        </p:txBody>
      </p:sp>
      <p:sp>
        <p:nvSpPr>
          <p:cNvPr id="75" name="Text 33"/>
          <p:cNvSpPr/>
          <p:nvPr/>
        </p:nvSpPr>
        <p:spPr>
          <a:xfrm>
            <a:off x="7361634" y="1885950"/>
            <a:ext cx="1520369" cy="266700"/>
          </a:xfrm>
          <a:prstGeom prst="rect">
            <a:avLst/>
          </a:prstGeom>
          <a:noFill/>
          <a:ln/>
        </p:spPr>
        <p:txBody>
          <a:bodyPr wrap="square" lIns="0" tIns="0" rIns="0" bIns="0" rtlCol="0" anchor="t" vert="horz"/>
          <a:lstStyle/>
          <a:p>
            <a:pPr indent="0" marL="0">
              <a:lnSpc>
                <a:spcPts val="2100"/>
              </a:lnSpc>
              <a:buNone/>
            </a:pPr>
            <a:r>
              <a:rPr lang="en-US" sz="1350" b="1" dirty="0">
                <a:solidFill>
                  <a:srgbClr val="333333"/>
                </a:solidFill>
                <a:latin typeface="Roboto" pitchFamily="34" charset="0"/>
                <a:ea typeface="Roboto" pitchFamily="34" charset="-122"/>
                <a:cs typeface="Roboto" pitchFamily="34" charset="-120"/>
              </a:rPr>
              <a:t>Implementation</a:t>
            </a:r>
            <a:endParaRPr lang="en-US" sz="1350" dirty="0"/>
          </a:p>
        </p:txBody>
      </p:sp>
      <p:sp>
        <p:nvSpPr>
          <p:cNvPr id="76" name="Text 34"/>
          <p:cNvSpPr/>
          <p:nvPr/>
        </p:nvSpPr>
        <p:spPr>
          <a:xfrm>
            <a:off x="7056834" y="2324100"/>
            <a:ext cx="1938933" cy="190500"/>
          </a:xfrm>
          <a:prstGeom prst="rect">
            <a:avLst/>
          </a:prstGeom>
          <a:noFill/>
          <a:ln/>
        </p:spPr>
        <p:txBody>
          <a:bodyPr wrap="square" lIns="0" tIns="0" rIns="0" bIns="0" rtlCol="0" anchor="t" vert="horz"/>
          <a:lstStyle/>
          <a:p>
            <a:pPr indent="0" marL="0">
              <a:lnSpc>
                <a:spcPts val="1500"/>
              </a:lnSpc>
              <a:buNone/>
            </a:pPr>
            <a:r>
              <a:rPr lang="en-US" sz="1050" b="1" dirty="0">
                <a:solidFill>
                  <a:srgbClr val="333333"/>
                </a:solidFill>
                <a:latin typeface="Roboto" pitchFamily="34" charset="0"/>
                <a:ea typeface="Roboto" pitchFamily="34" charset="-122"/>
                <a:cs typeface="Roboto" pitchFamily="34" charset="-120"/>
              </a:rPr>
              <a:t>Code Focus:</a:t>
            </a:r>
            <a:endParaRPr lang="en-US" sz="1050" dirty="0"/>
          </a:p>
        </p:txBody>
      </p:sp>
      <p:sp>
        <p:nvSpPr>
          <p:cNvPr id="77" name="Text 35"/>
          <p:cNvSpPr/>
          <p:nvPr/>
        </p:nvSpPr>
        <p:spPr>
          <a:xfrm>
            <a:off x="7056834" y="2552700"/>
            <a:ext cx="1938933" cy="304800"/>
          </a:xfrm>
          <a:prstGeom prst="rect">
            <a:avLst/>
          </a:prstGeom>
          <a:noFill/>
          <a:ln/>
        </p:spPr>
        <p:txBody>
          <a:bodyPr wrap="square" lIns="0" tIns="0" rIns="0" bIns="0" rtlCol="0" anchor="t" vert="horz"/>
          <a:lstStyle/>
          <a:p>
            <a:pPr algn="l" marL="342900" indent="-342900">
              <a:lnSpc>
                <a:spcPts val="1200"/>
              </a:lnSpc>
              <a:buSzPct val="100000"/>
              <a:buChar char="•"/>
            </a:pPr>
            <a:r>
              <a:rPr lang="en-US" sz="900" dirty="0">
                <a:solidFill>
                  <a:srgbClr val="333333"/>
                </a:solidFill>
                <a:latin typeface="Roboto" pitchFamily="34" charset="0"/>
                <a:ea typeface="Roboto" pitchFamily="34" charset="-122"/>
                <a:cs typeface="Roboto" pitchFamily="34" charset="-120"/>
              </a:rPr>
              <a:t>Develop clean CSV UI with consistent spacing</a:t>
            </a:r>
            <a:endParaRPr lang="en-US" sz="900" dirty="0"/>
          </a:p>
        </p:txBody>
      </p:sp>
      <p:sp>
        <p:nvSpPr>
          <p:cNvPr id="78" name="Text 36"/>
          <p:cNvSpPr/>
          <p:nvPr/>
        </p:nvSpPr>
        <p:spPr>
          <a:xfrm>
            <a:off x="7056834" y="2876550"/>
            <a:ext cx="1938933" cy="304800"/>
          </a:xfrm>
          <a:prstGeom prst="rect">
            <a:avLst/>
          </a:prstGeom>
          <a:noFill/>
          <a:ln/>
        </p:spPr>
        <p:txBody>
          <a:bodyPr wrap="square" lIns="0" tIns="0" rIns="0" bIns="0" rtlCol="0" anchor="t" vert="horz"/>
          <a:lstStyle/>
          <a:p>
            <a:pPr algn="l" marL="342900" indent="-342900">
              <a:lnSpc>
                <a:spcPts val="1200"/>
              </a:lnSpc>
              <a:buSzPct val="100000"/>
              <a:buChar char="•"/>
            </a:pPr>
            <a:r>
              <a:rPr lang="en-US" sz="900" dirty="0">
                <a:solidFill>
                  <a:srgbClr val="333333"/>
                </a:solidFill>
                <a:latin typeface="Roboto" pitchFamily="34" charset="0"/>
                <a:ea typeface="Roboto" pitchFamily="34" charset="-122"/>
                <a:cs typeface="Roboto" pitchFamily="34" charset="-120"/>
              </a:rPr>
              <a:t>Create automatic data validation indicators</a:t>
            </a:r>
            <a:endParaRPr lang="en-US" sz="900" dirty="0"/>
          </a:p>
        </p:txBody>
      </p:sp>
      <p:sp>
        <p:nvSpPr>
          <p:cNvPr id="79" name="Text 37"/>
          <p:cNvSpPr/>
          <p:nvPr/>
        </p:nvSpPr>
        <p:spPr>
          <a:xfrm>
            <a:off x="7056834" y="3200400"/>
            <a:ext cx="1938933" cy="304800"/>
          </a:xfrm>
          <a:prstGeom prst="rect">
            <a:avLst/>
          </a:prstGeom>
          <a:noFill/>
          <a:ln/>
        </p:spPr>
        <p:txBody>
          <a:bodyPr wrap="square" lIns="0" tIns="0" rIns="0" bIns="0" rtlCol="0" anchor="t" vert="horz"/>
          <a:lstStyle/>
          <a:p>
            <a:pPr algn="l" marL="342900" indent="-342900">
              <a:lnSpc>
                <a:spcPts val="1200"/>
              </a:lnSpc>
              <a:buSzPct val="100000"/>
              <a:buChar char="•"/>
            </a:pPr>
            <a:r>
              <a:rPr lang="en-US" sz="900" dirty="0">
                <a:solidFill>
                  <a:srgbClr val="333333"/>
                </a:solidFill>
                <a:latin typeface="Roboto" pitchFamily="34" charset="0"/>
                <a:ea typeface="Roboto" pitchFamily="34" charset="-122"/>
                <a:cs typeface="Roboto" pitchFamily="34" charset="-120"/>
              </a:rPr>
              <a:t>Utilize grids for structured data display</a:t>
            </a:r>
            <a:endParaRPr lang="en-US" sz="900" dirty="0"/>
          </a:p>
        </p:txBody>
      </p:sp>
      <p:sp>
        <p:nvSpPr>
          <p:cNvPr id="80" name="Text 38"/>
          <p:cNvSpPr/>
          <p:nvPr/>
        </p:nvSpPr>
        <p:spPr>
          <a:xfrm>
            <a:off x="7056834" y="3524250"/>
            <a:ext cx="1938933" cy="304800"/>
          </a:xfrm>
          <a:prstGeom prst="rect">
            <a:avLst/>
          </a:prstGeom>
          <a:noFill/>
          <a:ln/>
        </p:spPr>
        <p:txBody>
          <a:bodyPr wrap="square" lIns="0" tIns="0" rIns="0" bIns="0" rtlCol="0" anchor="t" vert="horz"/>
          <a:lstStyle/>
          <a:p>
            <a:pPr algn="l" marL="342900" indent="-342900">
              <a:lnSpc>
                <a:spcPts val="1200"/>
              </a:lnSpc>
              <a:buSzPct val="100000"/>
              <a:buChar char="•"/>
            </a:pPr>
            <a:r>
              <a:rPr lang="en-US" sz="900" dirty="0">
                <a:solidFill>
                  <a:srgbClr val="333333"/>
                </a:solidFill>
                <a:latin typeface="Roboto" pitchFamily="34" charset="0"/>
                <a:ea typeface="Roboto" pitchFamily="34" charset="-122"/>
                <a:cs typeface="Roboto" pitchFamily="34" charset="-120"/>
              </a:rPr>
              <a:t>Implement simple CSV import process</a:t>
            </a:r>
            <a:endParaRPr lang="en-US" sz="900" dirty="0"/>
          </a:p>
        </p:txBody>
      </p:sp>
      <p:sp>
        <p:nvSpPr>
          <p:cNvPr id="81" name="Text 39"/>
          <p:cNvSpPr/>
          <p:nvPr/>
        </p:nvSpPr>
        <p:spPr>
          <a:xfrm>
            <a:off x="7265938" y="4486275"/>
            <a:ext cx="1824692" cy="152400"/>
          </a:xfrm>
          <a:prstGeom prst="rect">
            <a:avLst/>
          </a:prstGeom>
          <a:noFill/>
          <a:ln/>
        </p:spPr>
        <p:txBody>
          <a:bodyPr wrap="square" lIns="0" tIns="0" rIns="0" bIns="0" rtlCol="0" anchor="t" vert="horz"/>
          <a:lstStyle/>
          <a:p>
            <a:pPr indent="0" marL="0">
              <a:lnSpc>
                <a:spcPts val="1200"/>
              </a:lnSpc>
              <a:buNone/>
            </a:pPr>
            <a:r>
              <a:rPr lang="en-US" sz="900" b="1" dirty="0">
                <a:solidFill>
                  <a:srgbClr val="333333"/>
                </a:solidFill>
                <a:latin typeface="Roboto" pitchFamily="34" charset="0"/>
                <a:ea typeface="Roboto" pitchFamily="34" charset="-122"/>
                <a:cs typeface="Roboto" pitchFamily="34" charset="-120"/>
              </a:rPr>
              <a:t>Ahmet Bey's Schedule</a:t>
            </a:r>
            <a:endParaRPr lang="en-US" sz="900" dirty="0"/>
          </a:p>
        </p:txBody>
      </p:sp>
      <p:sp>
        <p:nvSpPr>
          <p:cNvPr id="82" name="Text 40"/>
          <p:cNvSpPr/>
          <p:nvPr/>
        </p:nvSpPr>
        <p:spPr>
          <a:xfrm>
            <a:off x="7304038" y="4714875"/>
            <a:ext cx="1733252" cy="152400"/>
          </a:xfrm>
          <a:prstGeom prst="rect">
            <a:avLst/>
          </a:prstGeom>
          <a:noFill/>
          <a:ln/>
        </p:spPr>
        <p:txBody>
          <a:bodyPr wrap="square" lIns="0" tIns="0" rIns="0" bIns="0" rtlCol="0" anchor="t" vert="horz"/>
          <a:lstStyle/>
          <a:p>
            <a:pPr indent="0" marL="0">
              <a:lnSpc>
                <a:spcPts val="1200"/>
              </a:lnSpc>
              <a:buNone/>
            </a:pPr>
            <a:r>
              <a:rPr lang="en-US" sz="900" b="1" dirty="0">
                <a:solidFill>
                  <a:srgbClr val="333333"/>
                </a:solidFill>
                <a:latin typeface="Roboto" pitchFamily="34" charset="0"/>
                <a:ea typeface="Roboto" pitchFamily="34" charset="-122"/>
                <a:cs typeface="Roboto" pitchFamily="34" charset="-120"/>
              </a:rPr>
              <a:t>CSV FILE DETECTED</a:t>
            </a:r>
            <a:endParaRPr lang="en-US" sz="900" dirty="0"/>
          </a:p>
        </p:txBody>
      </p:sp>
      <p:sp>
        <p:nvSpPr>
          <p:cNvPr id="83" name="Text 41"/>
          <p:cNvSpPr/>
          <p:nvPr/>
        </p:nvSpPr>
        <p:spPr>
          <a:xfrm>
            <a:off x="7304038" y="4867275"/>
            <a:ext cx="1444377" cy="3048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BIL123 - Programming Fundamentals</a:t>
            </a:r>
            <a:endParaRPr lang="en-US" sz="900" dirty="0"/>
          </a:p>
        </p:txBody>
      </p:sp>
      <p:sp>
        <p:nvSpPr>
          <p:cNvPr id="84" name="Text 42"/>
          <p:cNvSpPr/>
          <p:nvPr/>
        </p:nvSpPr>
        <p:spPr>
          <a:xfrm>
            <a:off x="7304038" y="5267325"/>
            <a:ext cx="1733252" cy="152400"/>
          </a:xfrm>
          <a:prstGeom prst="rect">
            <a:avLst/>
          </a:prstGeom>
          <a:noFill/>
          <a:ln/>
        </p:spPr>
        <p:txBody>
          <a:bodyPr wrap="square" lIns="0" tIns="0" rIns="0" bIns="0" rtlCol="0" anchor="t" vert="horz"/>
          <a:lstStyle/>
          <a:p>
            <a:pPr indent="0" marL="0">
              <a:lnSpc>
                <a:spcPts val="1200"/>
              </a:lnSpc>
              <a:buNone/>
            </a:pPr>
            <a:r>
              <a:rPr lang="en-US" sz="900" b="1" dirty="0">
                <a:solidFill>
                  <a:srgbClr val="333333"/>
                </a:solidFill>
                <a:latin typeface="Roboto" pitchFamily="34" charset="0"/>
                <a:ea typeface="Roboto" pitchFamily="34" charset="-122"/>
                <a:cs typeface="Roboto" pitchFamily="34" charset="-120"/>
              </a:rPr>
              <a:t>PROCESSING DATA</a:t>
            </a:r>
            <a:endParaRPr lang="en-US" sz="900" dirty="0"/>
          </a:p>
        </p:txBody>
      </p:sp>
      <p:sp>
        <p:nvSpPr>
          <p:cNvPr id="85" name="Text 43"/>
          <p:cNvSpPr/>
          <p:nvPr/>
        </p:nvSpPr>
        <p:spPr>
          <a:xfrm>
            <a:off x="7304038" y="5419725"/>
            <a:ext cx="1444377" cy="3048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Validating course codes, instructors</a:t>
            </a:r>
            <a:endParaRPr lang="en-US" sz="900" dirty="0"/>
          </a:p>
        </p:txBody>
      </p:sp>
      <p:sp>
        <p:nvSpPr>
          <p:cNvPr id="86" name="Text 44"/>
          <p:cNvSpPr/>
          <p:nvPr/>
        </p:nvSpPr>
        <p:spPr>
          <a:xfrm>
            <a:off x="7104459" y="5829300"/>
            <a:ext cx="2091333" cy="457200"/>
          </a:xfrm>
          <a:prstGeom prst="rect">
            <a:avLst/>
          </a:prstGeom>
          <a:noFill/>
          <a:ln/>
        </p:spPr>
        <p:txBody>
          <a:bodyPr wrap="square" lIns="0" tIns="0" rIns="0" bIns="0" rtlCol="0" anchor="t" vert="horz"/>
          <a:lstStyle/>
          <a:p>
            <a:pPr indent="0" marL="0">
              <a:lnSpc>
                <a:spcPts val="1200"/>
              </a:lnSpc>
              <a:buNone/>
            </a:pPr>
            <a:r>
              <a:rPr lang="en-US" sz="900" dirty="0">
                <a:solidFill>
                  <a:srgbClr val="4B5563"/>
                </a:solidFill>
                <a:latin typeface="Roboto" pitchFamily="34" charset="0"/>
                <a:ea typeface="Roboto" pitchFamily="34" charset="-122"/>
                <a:cs typeface="Roboto" pitchFamily="34" charset="-120"/>
              </a:rPr>
              <a:t> </a:t>
            </a:r>
            <a:pPr indent="0" marL="0">
              <a:lnSpc>
                <a:spcPts val="1200"/>
              </a:lnSpc>
              <a:buNone/>
            </a:pPr>
            <a:r>
              <a:rPr lang="en-US" sz="900" b="1" dirty="0">
                <a:solidFill>
                  <a:srgbClr val="4B5563"/>
                </a:solidFill>
                <a:latin typeface="Roboto" pitchFamily="34" charset="0"/>
                <a:ea typeface="Roboto" pitchFamily="34" charset="-122"/>
                <a:cs typeface="Roboto" pitchFamily="34" charset="-120"/>
              </a:rPr>
              <a:t>AI Input: </a:t>
            </a:r>
            <a:pPr indent="0" marL="0">
              <a:lnSpc>
                <a:spcPts val="1200"/>
              </a:lnSpc>
              <a:buNone/>
            </a:pPr>
            <a:r>
              <a:rPr lang="en-US" sz="900" dirty="0">
                <a:solidFill>
                  <a:srgbClr val="4B5563"/>
                </a:solidFill>
                <a:latin typeface="Roboto" pitchFamily="34" charset="0"/>
                <a:ea typeface="Roboto" pitchFamily="34" charset="-122"/>
                <a:cs typeface="Roboto" pitchFamily="34" charset="-120"/>
              </a:rPr>
              <a:t>Clean coding practices with efficient CSV processing and data validation</a:t>
            </a:r>
            <a:endParaRPr lang="en-US" sz="900" dirty="0"/>
          </a:p>
        </p:txBody>
      </p:sp>
      <p:sp>
        <p:nvSpPr>
          <p:cNvPr id="87" name="Text 45"/>
          <p:cNvSpPr/>
          <p:nvPr/>
        </p:nvSpPr>
        <p:spPr>
          <a:xfrm>
            <a:off x="9795867" y="1885950"/>
            <a:ext cx="2035254" cy="266700"/>
          </a:xfrm>
          <a:prstGeom prst="rect">
            <a:avLst/>
          </a:prstGeom>
          <a:noFill/>
          <a:ln/>
        </p:spPr>
        <p:txBody>
          <a:bodyPr wrap="square" lIns="0" tIns="0" rIns="0" bIns="0" rtlCol="0" anchor="t" vert="horz"/>
          <a:lstStyle/>
          <a:p>
            <a:pPr indent="0" marL="0">
              <a:lnSpc>
                <a:spcPts val="2100"/>
              </a:lnSpc>
              <a:buNone/>
            </a:pPr>
            <a:r>
              <a:rPr lang="en-US" sz="1350" b="1" dirty="0">
                <a:solidFill>
                  <a:srgbClr val="333333"/>
                </a:solidFill>
                <a:latin typeface="Roboto" pitchFamily="34" charset="0"/>
                <a:ea typeface="Roboto" pitchFamily="34" charset="-122"/>
                <a:cs typeface="Roboto" pitchFamily="34" charset="-120"/>
              </a:rPr>
              <a:t>Successful Outcome</a:t>
            </a:r>
            <a:endParaRPr lang="en-US" sz="1350" dirty="0"/>
          </a:p>
        </p:txBody>
      </p:sp>
      <p:sp>
        <p:nvSpPr>
          <p:cNvPr id="88" name="Text 46"/>
          <p:cNvSpPr/>
          <p:nvPr/>
        </p:nvSpPr>
        <p:spPr>
          <a:xfrm>
            <a:off x="9376767" y="2247900"/>
            <a:ext cx="2129433" cy="3810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333333"/>
                </a:solidFill>
                <a:latin typeface="Roboto" pitchFamily="34" charset="0"/>
                <a:ea typeface="Roboto" pitchFamily="34" charset="-122"/>
                <a:cs typeface="Roboto" pitchFamily="34" charset="-120"/>
              </a:rPr>
              <a:t>CSV upload streamlines course data management</a:t>
            </a:r>
            <a:endParaRPr lang="en-US" sz="1050" dirty="0"/>
          </a:p>
        </p:txBody>
      </p:sp>
      <p:sp>
        <p:nvSpPr>
          <p:cNvPr id="89" name="Text 47"/>
          <p:cNvSpPr/>
          <p:nvPr/>
        </p:nvSpPr>
        <p:spPr>
          <a:xfrm>
            <a:off x="9376767" y="2647950"/>
            <a:ext cx="2129433" cy="3810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333333"/>
                </a:solidFill>
                <a:latin typeface="Roboto" pitchFamily="34" charset="0"/>
                <a:ea typeface="Roboto" pitchFamily="34" charset="-122"/>
                <a:cs typeface="Roboto" pitchFamily="34" charset="-120"/>
              </a:rPr>
              <a:t>Imported data validation prevents duplicates</a:t>
            </a:r>
            <a:endParaRPr lang="en-US" sz="1050" dirty="0"/>
          </a:p>
        </p:txBody>
      </p:sp>
      <p:sp>
        <p:nvSpPr>
          <p:cNvPr id="90" name="Text 48"/>
          <p:cNvSpPr/>
          <p:nvPr/>
        </p:nvSpPr>
        <p:spPr>
          <a:xfrm>
            <a:off x="9376767" y="3048000"/>
            <a:ext cx="2129433" cy="3810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333333"/>
                </a:solidFill>
                <a:latin typeface="Roboto" pitchFamily="34" charset="0"/>
                <a:ea typeface="Roboto" pitchFamily="34" charset="-122"/>
                <a:cs typeface="Roboto" pitchFamily="34" charset="-120"/>
              </a:rPr>
              <a:t>Clean design prevents overwhelming information</a:t>
            </a:r>
            <a:endParaRPr lang="en-US" sz="1050" dirty="0"/>
          </a:p>
        </p:txBody>
      </p:sp>
      <p:sp>
        <p:nvSpPr>
          <p:cNvPr id="91" name="Text 49"/>
          <p:cNvSpPr/>
          <p:nvPr/>
        </p:nvSpPr>
        <p:spPr>
          <a:xfrm>
            <a:off x="9376767" y="3448050"/>
            <a:ext cx="2555319"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333333"/>
                </a:solidFill>
                <a:latin typeface="Roboto" pitchFamily="34" charset="0"/>
                <a:ea typeface="Roboto" pitchFamily="34" charset="-122"/>
                <a:cs typeface="Roboto" pitchFamily="34" charset="-120"/>
              </a:rPr>
              <a:t>Time management simplified</a:t>
            </a:r>
            <a:endParaRPr lang="en-US" sz="1050" dirty="0"/>
          </a:p>
        </p:txBody>
      </p:sp>
      <p:sp>
        <p:nvSpPr>
          <p:cNvPr id="92" name="Text 50"/>
          <p:cNvSpPr/>
          <p:nvPr/>
        </p:nvSpPr>
        <p:spPr>
          <a:xfrm>
            <a:off x="9700171" y="4429125"/>
            <a:ext cx="1520577" cy="304800"/>
          </a:xfrm>
          <a:prstGeom prst="rect">
            <a:avLst/>
          </a:prstGeom>
          <a:noFill/>
          <a:ln/>
        </p:spPr>
        <p:txBody>
          <a:bodyPr wrap="square" lIns="0" tIns="0" rIns="0" bIns="0" rtlCol="0" anchor="t" vert="horz"/>
          <a:lstStyle/>
          <a:p>
            <a:pPr indent="0" marL="0">
              <a:lnSpc>
                <a:spcPts val="1200"/>
              </a:lnSpc>
              <a:buNone/>
            </a:pPr>
            <a:r>
              <a:rPr lang="en-US" sz="900" b="1" dirty="0">
                <a:solidFill>
                  <a:srgbClr val="333333"/>
                </a:solidFill>
                <a:latin typeface="Roboto" pitchFamily="34" charset="0"/>
                <a:ea typeface="Roboto" pitchFamily="34" charset="-122"/>
                <a:cs typeface="Roboto" pitchFamily="34" charset="-120"/>
              </a:rPr>
              <a:t>Ahmet Bey's Updated Schedule</a:t>
            </a:r>
            <a:endParaRPr lang="en-US" sz="900" dirty="0"/>
          </a:p>
        </p:txBody>
      </p:sp>
      <p:sp>
        <p:nvSpPr>
          <p:cNvPr id="93" name="Text 51"/>
          <p:cNvSpPr/>
          <p:nvPr/>
        </p:nvSpPr>
        <p:spPr>
          <a:xfrm>
            <a:off x="9738271" y="4810125"/>
            <a:ext cx="664964" cy="457200"/>
          </a:xfrm>
          <a:prstGeom prst="rect">
            <a:avLst/>
          </a:prstGeom>
          <a:noFill/>
          <a:ln/>
        </p:spPr>
        <p:txBody>
          <a:bodyPr wrap="square" lIns="0" tIns="0" rIns="0" bIns="0" rtlCol="0" anchor="t" vert="horz"/>
          <a:lstStyle/>
          <a:p>
            <a:pPr indent="0" marL="0">
              <a:lnSpc>
                <a:spcPts val="1200"/>
              </a:lnSpc>
              <a:buNone/>
            </a:pPr>
            <a:r>
              <a:rPr lang="en-US" sz="900" b="1" dirty="0">
                <a:solidFill>
                  <a:srgbClr val="333333"/>
                </a:solidFill>
                <a:latin typeface="Roboto" pitchFamily="34" charset="0"/>
                <a:ea typeface="Roboto" pitchFamily="34" charset="-122"/>
                <a:cs typeface="Roboto" pitchFamily="34" charset="-120"/>
              </a:rPr>
              <a:t>CSV FILE IMPORTED SUCCESSFULLY:</a:t>
            </a:r>
            <a:endParaRPr lang="en-US" sz="900" dirty="0"/>
          </a:p>
        </p:txBody>
      </p:sp>
      <p:sp>
        <p:nvSpPr>
          <p:cNvPr id="94" name="Text 52"/>
          <p:cNvSpPr/>
          <p:nvPr/>
        </p:nvSpPr>
        <p:spPr>
          <a:xfrm>
            <a:off x="9738271" y="5267325"/>
            <a:ext cx="664964" cy="6096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Course data validated and imported</a:t>
            </a:r>
            <a:endParaRPr lang="en-US" sz="900" dirty="0"/>
          </a:p>
        </p:txBody>
      </p:sp>
      <p:sp>
        <p:nvSpPr>
          <p:cNvPr id="95" name="Text 53"/>
          <p:cNvSpPr/>
          <p:nvPr/>
        </p:nvSpPr>
        <p:spPr>
          <a:xfrm>
            <a:off x="10517535" y="4810125"/>
            <a:ext cx="665113" cy="457200"/>
          </a:xfrm>
          <a:prstGeom prst="rect">
            <a:avLst/>
          </a:prstGeom>
          <a:noFill/>
          <a:ln/>
        </p:spPr>
        <p:txBody>
          <a:bodyPr wrap="square" lIns="0" tIns="0" rIns="0" bIns="0" rtlCol="0" anchor="t" vert="horz"/>
          <a:lstStyle/>
          <a:p>
            <a:pPr indent="0" marL="0">
              <a:lnSpc>
                <a:spcPts val="1200"/>
              </a:lnSpc>
              <a:buNone/>
            </a:pPr>
            <a:r>
              <a:rPr lang="en-US" sz="900" b="1" dirty="0">
                <a:solidFill>
                  <a:srgbClr val="333333"/>
                </a:solidFill>
                <a:latin typeface="Roboto" pitchFamily="34" charset="0"/>
                <a:ea typeface="Roboto" pitchFamily="34" charset="-122"/>
                <a:cs typeface="Roboto" pitchFamily="34" charset="-120"/>
              </a:rPr>
              <a:t>ERROR-FREE IMPORT</a:t>
            </a:r>
            <a:endParaRPr lang="en-US" sz="900" dirty="0"/>
          </a:p>
        </p:txBody>
      </p:sp>
      <p:sp>
        <p:nvSpPr>
          <p:cNvPr id="96" name="Text 54"/>
          <p:cNvSpPr/>
          <p:nvPr/>
        </p:nvSpPr>
        <p:spPr>
          <a:xfrm>
            <a:off x="10517535" y="5267325"/>
            <a:ext cx="665113" cy="304800"/>
          </a:xfrm>
          <a:prstGeom prst="rect">
            <a:avLst/>
          </a:prstGeom>
          <a:noFill/>
          <a:ln/>
        </p:spPr>
        <p:txBody>
          <a:bodyPr wrap="square" lIns="0" tIns="0" rIns="0" bIns="0" rtlCol="0" anchor="t" vert="horz"/>
          <a:lstStyle/>
          <a:p>
            <a:pPr indent="0" marL="0">
              <a:lnSpc>
                <a:spcPts val="1200"/>
              </a:lnSpc>
              <a:buNone/>
            </a:pPr>
            <a:r>
              <a:rPr lang="en-US" sz="900" dirty="0">
                <a:solidFill>
                  <a:srgbClr val="333333"/>
                </a:solidFill>
                <a:latin typeface="Roboto" pitchFamily="34" charset="0"/>
                <a:ea typeface="Roboto" pitchFamily="34" charset="-122"/>
                <a:cs typeface="Roboto" pitchFamily="34" charset="-120"/>
              </a:rPr>
              <a:t>All course data valid</a:t>
            </a:r>
            <a:endParaRPr lang="en-US" sz="900" dirty="0"/>
          </a:p>
        </p:txBody>
      </p:sp>
      <p:sp>
        <p:nvSpPr>
          <p:cNvPr id="97" name="Text 55"/>
          <p:cNvSpPr/>
          <p:nvPr/>
        </p:nvSpPr>
        <p:spPr>
          <a:xfrm>
            <a:off x="9567267" y="5981700"/>
            <a:ext cx="2091333" cy="304800"/>
          </a:xfrm>
          <a:prstGeom prst="rect">
            <a:avLst/>
          </a:prstGeom>
          <a:noFill/>
          <a:ln/>
        </p:spPr>
        <p:txBody>
          <a:bodyPr wrap="square" lIns="0" tIns="0" rIns="0" bIns="0" rtlCol="0" anchor="t" vert="horz"/>
          <a:lstStyle/>
          <a:p>
            <a:pPr indent="0" marL="0">
              <a:lnSpc>
                <a:spcPts val="1200"/>
              </a:lnSpc>
              <a:buNone/>
            </a:pPr>
            <a:r>
              <a:rPr lang="en-US" sz="900" dirty="0">
                <a:solidFill>
                  <a:srgbClr val="4B5563"/>
                </a:solidFill>
                <a:latin typeface="Roboto" pitchFamily="34" charset="0"/>
                <a:ea typeface="Roboto" pitchFamily="34" charset="-122"/>
                <a:cs typeface="Roboto" pitchFamily="34" charset="-120"/>
              </a:rPr>
              <a:t> </a:t>
            </a:r>
            <a:pPr indent="0" marL="0">
              <a:lnSpc>
                <a:spcPts val="1200"/>
              </a:lnSpc>
              <a:buNone/>
            </a:pPr>
            <a:r>
              <a:rPr lang="en-US" sz="900" b="1" dirty="0">
                <a:solidFill>
                  <a:srgbClr val="4B5563"/>
                </a:solidFill>
                <a:latin typeface="Roboto" pitchFamily="34" charset="0"/>
                <a:ea typeface="Roboto" pitchFamily="34" charset="-122"/>
                <a:cs typeface="Roboto" pitchFamily="34" charset="-120"/>
              </a:rPr>
              <a:t>Ahmet Bey's View: </a:t>
            </a:r>
            <a:pPr indent="0" marL="0">
              <a:lnSpc>
                <a:spcPts val="1200"/>
              </a:lnSpc>
              <a:buNone/>
            </a:pPr>
            <a:r>
              <a:rPr lang="en-US" sz="900" dirty="0">
                <a:solidFill>
                  <a:srgbClr val="4B5563"/>
                </a:solidFill>
                <a:latin typeface="Roboto" pitchFamily="34" charset="0"/>
                <a:ea typeface="Roboto" pitchFamily="34" charset="-122"/>
                <a:cs typeface="Roboto" pitchFamily="34" charset="-120"/>
              </a:rPr>
              <a:t>Now imports course data instantly</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8000"/>
          </a:xfrm>
          <a:prstGeom prst="rect">
            <a:avLst/>
          </a:prstGeom>
        </p:spPr>
      </p:pic>
      <p:pic>
        <p:nvPicPr>
          <p:cNvPr id="4" name="Image 2" descr="preencoded.png">    </p:cNvPr>
          <p:cNvPicPr>
            <a:picLocks noChangeAspect="1"/>
          </p:cNvPicPr>
          <p:nvPr/>
        </p:nvPicPr>
        <p:blipFill>
          <a:blip r:embed="rId4"/>
          <a:stretch>
            <a:fillRect/>
          </a:stretch>
        </p:blipFill>
        <p:spPr>
          <a:xfrm>
            <a:off x="381000" y="838200"/>
            <a:ext cx="1219200" cy="38100"/>
          </a:xfrm>
          <a:prstGeom prst="rect">
            <a:avLst/>
          </a:prstGeom>
        </p:spPr>
      </p:pic>
      <p:pic>
        <p:nvPicPr>
          <p:cNvPr id="5" name="Image 3" descr="preencoded.png">    </p:cNvPr>
          <p:cNvPicPr>
            <a:picLocks noChangeAspect="1"/>
          </p:cNvPicPr>
          <p:nvPr/>
        </p:nvPicPr>
        <p:blipFill>
          <a:blip r:embed="rId5"/>
          <a:stretch>
            <a:fillRect/>
          </a:stretch>
        </p:blipFill>
        <p:spPr>
          <a:xfrm>
            <a:off x="381000" y="1104900"/>
            <a:ext cx="11430000" cy="838200"/>
          </a:xfrm>
          <a:prstGeom prst="rect">
            <a:avLst/>
          </a:prstGeom>
        </p:spPr>
      </p:pic>
      <p:pic>
        <p:nvPicPr>
          <p:cNvPr id="6" name="Image 4" descr="preencoded.png">    </p:cNvPr>
          <p:cNvPicPr>
            <a:picLocks noChangeAspect="1"/>
          </p:cNvPicPr>
          <p:nvPr/>
        </p:nvPicPr>
        <p:blipFill>
          <a:blip r:embed="rId6"/>
          <a:stretch>
            <a:fillRect/>
          </a:stretch>
        </p:blipFill>
        <p:spPr>
          <a:xfrm>
            <a:off x="533400" y="1295400"/>
            <a:ext cx="457200" cy="457200"/>
          </a:xfrm>
          <a:prstGeom prst="rect">
            <a:avLst/>
          </a:prstGeom>
        </p:spPr>
      </p:pic>
      <p:pic>
        <p:nvPicPr>
          <p:cNvPr id="7" name="Image 5" descr="preencoded.png">    </p:cNvPr>
          <p:cNvPicPr>
            <a:picLocks noChangeAspect="1"/>
          </p:cNvPicPr>
          <p:nvPr/>
        </p:nvPicPr>
        <p:blipFill>
          <a:blip r:embed="rId7"/>
          <a:stretch>
            <a:fillRect/>
          </a:stretch>
        </p:blipFill>
        <p:spPr>
          <a:xfrm>
            <a:off x="647700" y="1371600"/>
            <a:ext cx="228600" cy="304800"/>
          </a:xfrm>
          <a:prstGeom prst="rect">
            <a:avLst/>
          </a:prstGeom>
        </p:spPr>
      </p:pic>
      <p:pic>
        <p:nvPicPr>
          <p:cNvPr id="8" name="Image 6" descr="preencoded.png">    </p:cNvPr>
          <p:cNvPicPr>
            <a:picLocks noChangeAspect="1"/>
          </p:cNvPicPr>
          <p:nvPr/>
        </p:nvPicPr>
        <p:blipFill>
          <a:blip r:embed="rId8"/>
          <a:stretch>
            <a:fillRect/>
          </a:stretch>
        </p:blipFill>
        <p:spPr>
          <a:xfrm>
            <a:off x="381000" y="2095500"/>
            <a:ext cx="3708350" cy="3200400"/>
          </a:xfrm>
          <a:prstGeom prst="rect">
            <a:avLst/>
          </a:prstGeom>
        </p:spPr>
      </p:pic>
      <p:pic>
        <p:nvPicPr>
          <p:cNvPr id="9" name="Image 7" descr="preencoded.png">    </p:cNvPr>
          <p:cNvPicPr>
            <a:picLocks noChangeAspect="1"/>
          </p:cNvPicPr>
          <p:nvPr/>
        </p:nvPicPr>
        <p:blipFill>
          <a:blip r:embed="rId9"/>
          <a:stretch>
            <a:fillRect/>
          </a:stretch>
        </p:blipFill>
        <p:spPr>
          <a:xfrm>
            <a:off x="533400" y="2247900"/>
            <a:ext cx="381000" cy="381000"/>
          </a:xfrm>
          <a:prstGeom prst="rect">
            <a:avLst/>
          </a:prstGeom>
        </p:spPr>
      </p:pic>
      <p:pic>
        <p:nvPicPr>
          <p:cNvPr id="10" name="Image 8" descr="preencoded.png">    </p:cNvPr>
          <p:cNvPicPr>
            <a:picLocks noChangeAspect="1"/>
          </p:cNvPicPr>
          <p:nvPr/>
        </p:nvPicPr>
        <p:blipFill>
          <a:blip r:embed="rId10"/>
          <a:stretch>
            <a:fillRect/>
          </a:stretch>
        </p:blipFill>
        <p:spPr>
          <a:xfrm>
            <a:off x="628650" y="2305050"/>
            <a:ext cx="190500" cy="266700"/>
          </a:xfrm>
          <a:prstGeom prst="rect">
            <a:avLst/>
          </a:prstGeom>
        </p:spPr>
      </p:pic>
      <p:pic>
        <p:nvPicPr>
          <p:cNvPr id="11" name="Image 9" descr="preencoded.png">    </p:cNvPr>
          <p:cNvPicPr>
            <a:picLocks noChangeAspect="1"/>
          </p:cNvPicPr>
          <p:nvPr/>
        </p:nvPicPr>
        <p:blipFill>
          <a:blip r:embed="rId11"/>
          <a:stretch>
            <a:fillRect/>
          </a:stretch>
        </p:blipFill>
        <p:spPr>
          <a:xfrm>
            <a:off x="533400" y="3314700"/>
            <a:ext cx="3403550" cy="647700"/>
          </a:xfrm>
          <a:prstGeom prst="rect">
            <a:avLst/>
          </a:prstGeom>
        </p:spPr>
      </p:pic>
      <p:pic>
        <p:nvPicPr>
          <p:cNvPr id="12" name="Image 10" descr="preencoded.png">    </p:cNvPr>
          <p:cNvPicPr>
            <a:picLocks noChangeAspect="1"/>
          </p:cNvPicPr>
          <p:nvPr/>
        </p:nvPicPr>
        <p:blipFill>
          <a:blip r:embed="rId12"/>
          <a:stretch>
            <a:fillRect/>
          </a:stretch>
        </p:blipFill>
        <p:spPr>
          <a:xfrm>
            <a:off x="647700" y="3457575"/>
            <a:ext cx="171450" cy="133350"/>
          </a:xfrm>
          <a:prstGeom prst="rect">
            <a:avLst/>
          </a:prstGeom>
        </p:spPr>
      </p:pic>
      <p:pic>
        <p:nvPicPr>
          <p:cNvPr id="13" name="Image 11" descr="preencoded.png">    </p:cNvPr>
          <p:cNvPicPr>
            <a:picLocks noChangeAspect="1"/>
          </p:cNvPicPr>
          <p:nvPr/>
        </p:nvPicPr>
        <p:blipFill>
          <a:blip r:embed="rId13"/>
          <a:stretch>
            <a:fillRect/>
          </a:stretch>
        </p:blipFill>
        <p:spPr>
          <a:xfrm>
            <a:off x="647700" y="3686175"/>
            <a:ext cx="171450" cy="133350"/>
          </a:xfrm>
          <a:prstGeom prst="rect">
            <a:avLst/>
          </a:prstGeom>
        </p:spPr>
      </p:pic>
      <p:pic>
        <p:nvPicPr>
          <p:cNvPr id="14" name="Image 12" descr="preencoded.png">    </p:cNvPr>
          <p:cNvPicPr>
            <a:picLocks noChangeAspect="1"/>
          </p:cNvPicPr>
          <p:nvPr/>
        </p:nvPicPr>
        <p:blipFill>
          <a:blip r:embed="rId14"/>
          <a:stretch>
            <a:fillRect/>
          </a:stretch>
        </p:blipFill>
        <p:spPr>
          <a:xfrm>
            <a:off x="4241750" y="2095500"/>
            <a:ext cx="3708350" cy="3200400"/>
          </a:xfrm>
          <a:prstGeom prst="rect">
            <a:avLst/>
          </a:prstGeom>
        </p:spPr>
      </p:pic>
      <p:pic>
        <p:nvPicPr>
          <p:cNvPr id="15" name="Image 13" descr="preencoded.png">    </p:cNvPr>
          <p:cNvPicPr>
            <a:picLocks noChangeAspect="1"/>
          </p:cNvPicPr>
          <p:nvPr/>
        </p:nvPicPr>
        <p:blipFill>
          <a:blip r:embed="rId15"/>
          <a:stretch>
            <a:fillRect/>
          </a:stretch>
        </p:blipFill>
        <p:spPr>
          <a:xfrm>
            <a:off x="4394150" y="2247900"/>
            <a:ext cx="381000" cy="381000"/>
          </a:xfrm>
          <a:prstGeom prst="rect">
            <a:avLst/>
          </a:prstGeom>
        </p:spPr>
      </p:pic>
      <p:pic>
        <p:nvPicPr>
          <p:cNvPr id="16" name="Image 14" descr="preencoded.png">    </p:cNvPr>
          <p:cNvPicPr>
            <a:picLocks noChangeAspect="1"/>
          </p:cNvPicPr>
          <p:nvPr/>
        </p:nvPicPr>
        <p:blipFill>
          <a:blip r:embed="rId16"/>
          <a:stretch>
            <a:fillRect/>
          </a:stretch>
        </p:blipFill>
        <p:spPr>
          <a:xfrm>
            <a:off x="4465588" y="2305050"/>
            <a:ext cx="238125" cy="266700"/>
          </a:xfrm>
          <a:prstGeom prst="rect">
            <a:avLst/>
          </a:prstGeom>
        </p:spPr>
      </p:pic>
      <p:pic>
        <p:nvPicPr>
          <p:cNvPr id="17" name="Image 15" descr="preencoded.png">    </p:cNvPr>
          <p:cNvPicPr>
            <a:picLocks noChangeAspect="1"/>
          </p:cNvPicPr>
          <p:nvPr/>
        </p:nvPicPr>
        <p:blipFill>
          <a:blip r:embed="rId17"/>
          <a:stretch>
            <a:fillRect/>
          </a:stretch>
        </p:blipFill>
        <p:spPr>
          <a:xfrm>
            <a:off x="4394150" y="3086100"/>
            <a:ext cx="3403550" cy="1257300"/>
          </a:xfrm>
          <a:prstGeom prst="rect">
            <a:avLst/>
          </a:prstGeom>
        </p:spPr>
      </p:pic>
      <p:pic>
        <p:nvPicPr>
          <p:cNvPr id="18" name="Image 16" descr="preencoded.png">    </p:cNvPr>
          <p:cNvPicPr>
            <a:picLocks noChangeAspect="1"/>
          </p:cNvPicPr>
          <p:nvPr/>
        </p:nvPicPr>
        <p:blipFill>
          <a:blip r:embed="rId18"/>
          <a:stretch>
            <a:fillRect/>
          </a:stretch>
        </p:blipFill>
        <p:spPr>
          <a:xfrm>
            <a:off x="8102501" y="2095500"/>
            <a:ext cx="3708499" cy="3200400"/>
          </a:xfrm>
          <a:prstGeom prst="rect">
            <a:avLst/>
          </a:prstGeom>
        </p:spPr>
      </p:pic>
      <p:pic>
        <p:nvPicPr>
          <p:cNvPr id="19" name="Image 17" descr="preencoded.png">    </p:cNvPr>
          <p:cNvPicPr>
            <a:picLocks noChangeAspect="1"/>
          </p:cNvPicPr>
          <p:nvPr/>
        </p:nvPicPr>
        <p:blipFill>
          <a:blip r:embed="rId19"/>
          <a:stretch>
            <a:fillRect/>
          </a:stretch>
        </p:blipFill>
        <p:spPr>
          <a:xfrm>
            <a:off x="8254901" y="2247900"/>
            <a:ext cx="381000" cy="381000"/>
          </a:xfrm>
          <a:prstGeom prst="rect">
            <a:avLst/>
          </a:prstGeom>
        </p:spPr>
      </p:pic>
      <p:pic>
        <p:nvPicPr>
          <p:cNvPr id="20" name="Image 18" descr="preencoded.png">    </p:cNvPr>
          <p:cNvPicPr>
            <a:picLocks noChangeAspect="1"/>
          </p:cNvPicPr>
          <p:nvPr/>
        </p:nvPicPr>
        <p:blipFill>
          <a:blip r:embed="rId20"/>
          <a:stretch>
            <a:fillRect/>
          </a:stretch>
        </p:blipFill>
        <p:spPr>
          <a:xfrm>
            <a:off x="8326338" y="2305050"/>
            <a:ext cx="238125" cy="266700"/>
          </a:xfrm>
          <a:prstGeom prst="rect">
            <a:avLst/>
          </a:prstGeom>
        </p:spPr>
      </p:pic>
      <p:pic>
        <p:nvPicPr>
          <p:cNvPr id="21" name="Image 19" descr="preencoded.png">    </p:cNvPr>
          <p:cNvPicPr>
            <a:picLocks noChangeAspect="1"/>
          </p:cNvPicPr>
          <p:nvPr/>
        </p:nvPicPr>
        <p:blipFill>
          <a:blip r:embed="rId21"/>
          <a:stretch>
            <a:fillRect/>
          </a:stretch>
        </p:blipFill>
        <p:spPr>
          <a:xfrm>
            <a:off x="8254901" y="3314700"/>
            <a:ext cx="3403699" cy="1638300"/>
          </a:xfrm>
          <a:prstGeom prst="rect">
            <a:avLst/>
          </a:prstGeom>
        </p:spPr>
      </p:pic>
      <p:pic>
        <p:nvPicPr>
          <p:cNvPr id="22" name="Image 20" descr="preencoded.png">    </p:cNvPr>
          <p:cNvPicPr>
            <a:picLocks noChangeAspect="1"/>
          </p:cNvPicPr>
          <p:nvPr/>
        </p:nvPicPr>
        <p:blipFill>
          <a:blip r:embed="rId22"/>
          <a:stretch>
            <a:fillRect/>
          </a:stretch>
        </p:blipFill>
        <p:spPr>
          <a:xfrm>
            <a:off x="381000" y="5448300"/>
            <a:ext cx="11430000" cy="990600"/>
          </a:xfrm>
          <a:prstGeom prst="rect">
            <a:avLst/>
          </a:prstGeom>
        </p:spPr>
      </p:pic>
      <p:pic>
        <p:nvPicPr>
          <p:cNvPr id="23" name="Image 21" descr="preencoded.png">    </p:cNvPr>
          <p:cNvPicPr>
            <a:picLocks noChangeAspect="1"/>
          </p:cNvPicPr>
          <p:nvPr/>
        </p:nvPicPr>
        <p:blipFill>
          <a:blip r:embed="rId23"/>
          <a:stretch>
            <a:fillRect/>
          </a:stretch>
        </p:blipFill>
        <p:spPr>
          <a:xfrm>
            <a:off x="533400" y="5715000"/>
            <a:ext cx="457200" cy="457200"/>
          </a:xfrm>
          <a:prstGeom prst="rect">
            <a:avLst/>
          </a:prstGeom>
        </p:spPr>
      </p:pic>
      <p:pic>
        <p:nvPicPr>
          <p:cNvPr id="24" name="Image 22" descr="preencoded.png">    </p:cNvPr>
          <p:cNvPicPr>
            <a:picLocks noChangeAspect="1"/>
          </p:cNvPicPr>
          <p:nvPr/>
        </p:nvPicPr>
        <p:blipFill>
          <a:blip r:embed="rId24"/>
          <a:stretch>
            <a:fillRect/>
          </a:stretch>
        </p:blipFill>
        <p:spPr>
          <a:xfrm>
            <a:off x="647700" y="5791200"/>
            <a:ext cx="228600" cy="304800"/>
          </a:xfrm>
          <a:prstGeom prst="rect">
            <a:avLst/>
          </a:prstGeom>
        </p:spPr>
      </p:pic>
      <p:pic>
        <p:nvPicPr>
          <p:cNvPr id="25" name="Image 23" descr="preencoded.png">    </p:cNvPr>
          <p:cNvPicPr>
            <a:picLocks noChangeAspect="1"/>
          </p:cNvPicPr>
          <p:nvPr/>
        </p:nvPicPr>
        <p:blipFill>
          <a:blip r:embed="rId25"/>
          <a:stretch>
            <a:fillRect/>
          </a:stretch>
        </p:blipFill>
        <p:spPr>
          <a:xfrm>
            <a:off x="9240441" y="5600700"/>
            <a:ext cx="2418159" cy="685800"/>
          </a:xfrm>
          <a:prstGeom prst="rect">
            <a:avLst/>
          </a:prstGeom>
        </p:spPr>
      </p:pic>
      <p:pic>
        <p:nvPicPr>
          <p:cNvPr id="26" name="Image 24" descr="preencoded.png">    </p:cNvPr>
          <p:cNvPicPr>
            <a:picLocks noChangeAspect="1"/>
          </p:cNvPicPr>
          <p:nvPr/>
        </p:nvPicPr>
        <p:blipFill>
          <a:blip r:embed="rId26"/>
          <a:stretch>
            <a:fillRect/>
          </a:stretch>
        </p:blipFill>
        <p:spPr>
          <a:xfrm>
            <a:off x="9354741" y="5791200"/>
            <a:ext cx="228600" cy="304800"/>
          </a:xfrm>
          <a:prstGeom prst="rect">
            <a:avLst/>
          </a:prstGeom>
        </p:spPr>
      </p:pic>
      <p:sp>
        <p:nvSpPr>
          <p:cNvPr id="27" name="Text 0"/>
          <p:cNvSpPr/>
          <p:nvPr/>
        </p:nvSpPr>
        <p:spPr>
          <a:xfrm>
            <a:off x="381000" y="381000"/>
            <a:ext cx="13716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ABC9C"/>
                </a:solidFill>
                <a:latin typeface="Montserrat" pitchFamily="34" charset="0"/>
                <a:ea typeface="Montserrat" pitchFamily="34" charset="-122"/>
                <a:cs typeface="Montserrat" pitchFamily="34" charset="-120"/>
              </a:rPr>
              <a:t>Testing and Reliability - AI Error Handling</a:t>
            </a:r>
            <a:endParaRPr lang="en-US" sz="2700" dirty="0"/>
          </a:p>
        </p:txBody>
      </p:sp>
      <p:sp>
        <p:nvSpPr>
          <p:cNvPr id="28" name="Text 1"/>
          <p:cNvSpPr/>
          <p:nvPr/>
        </p:nvSpPr>
        <p:spPr>
          <a:xfrm>
            <a:off x="1143000" y="1257300"/>
            <a:ext cx="8023681" cy="304800"/>
          </a:xfrm>
          <a:prstGeom prst="rect">
            <a:avLst/>
          </a:prstGeom>
          <a:noFill/>
          <a:ln/>
        </p:spPr>
        <p:txBody>
          <a:bodyPr wrap="square" lIns="0" tIns="0" rIns="0" bIns="0" rtlCol="0" anchor="t" vert="horz"/>
          <a:lstStyle/>
          <a:p>
            <a:pPr indent="0" marL="0">
              <a:lnSpc>
                <a:spcPts val="2400"/>
              </a:lnSpc>
              <a:buNone/>
            </a:pPr>
            <a:r>
              <a:rPr lang="en-US" sz="1800" b="1" dirty="0">
                <a:solidFill>
                  <a:srgbClr val="333333"/>
                </a:solidFill>
                <a:latin typeface="Roboto" pitchFamily="34" charset="0"/>
                <a:ea typeface="Roboto" pitchFamily="34" charset="-122"/>
                <a:cs typeface="Roboto" pitchFamily="34" charset="-120"/>
              </a:rPr>
              <a:t>BeePlan's Reliability Requirement</a:t>
            </a:r>
            <a:endParaRPr lang="en-US" sz="1800" dirty="0"/>
          </a:p>
        </p:txBody>
      </p:sp>
      <p:sp>
        <p:nvSpPr>
          <p:cNvPr id="29" name="Text 2"/>
          <p:cNvSpPr/>
          <p:nvPr/>
        </p:nvSpPr>
        <p:spPr>
          <a:xfrm>
            <a:off x="1143000" y="1562100"/>
            <a:ext cx="8023681"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DeepSeek AI tool was used to prevent errors that could occur during data transfer from JSON/CSV.</a:t>
            </a:r>
            <a:endParaRPr lang="en-US" sz="1200" dirty="0"/>
          </a:p>
        </p:txBody>
      </p:sp>
      <p:sp>
        <p:nvSpPr>
          <p:cNvPr id="30" name="Text 3"/>
          <p:cNvSpPr/>
          <p:nvPr/>
        </p:nvSpPr>
        <p:spPr>
          <a:xfrm>
            <a:off x="1028700" y="2305050"/>
            <a:ext cx="914757"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Problem</a:t>
            </a:r>
            <a:endParaRPr lang="en-US" sz="1500" dirty="0"/>
          </a:p>
        </p:txBody>
      </p:sp>
      <p:sp>
        <p:nvSpPr>
          <p:cNvPr id="31" name="Text 4"/>
          <p:cNvSpPr/>
          <p:nvPr/>
        </p:nvSpPr>
        <p:spPr>
          <a:xfrm>
            <a:off x="533400" y="2743200"/>
            <a:ext cx="3403550" cy="4572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Errors occurring during data transfer were causing the program to crash.</a:t>
            </a:r>
            <a:endParaRPr lang="en-US" sz="1200" dirty="0"/>
          </a:p>
        </p:txBody>
      </p:sp>
      <p:sp>
        <p:nvSpPr>
          <p:cNvPr id="32" name="Text 5"/>
          <p:cNvSpPr/>
          <p:nvPr/>
        </p:nvSpPr>
        <p:spPr>
          <a:xfrm>
            <a:off x="895350" y="3429000"/>
            <a:ext cx="3809940" cy="190500"/>
          </a:xfrm>
          <a:prstGeom prst="rect">
            <a:avLst/>
          </a:prstGeom>
          <a:noFill/>
          <a:ln/>
        </p:spPr>
        <p:txBody>
          <a:bodyPr wrap="square" lIns="0" tIns="0" rIns="0" bIns="0" rtlCol="0" anchor="t" vert="horz"/>
          <a:lstStyle/>
          <a:p>
            <a:pPr indent="0" marL="0">
              <a:lnSpc>
                <a:spcPts val="1500"/>
              </a:lnSpc>
              <a:buNone/>
            </a:pPr>
            <a:r>
              <a:rPr lang="en-US" sz="1050" dirty="0">
                <a:solidFill>
                  <a:srgbClr val="B91C1C"/>
                </a:solidFill>
                <a:latin typeface="Roboto" pitchFamily="34" charset="0"/>
                <a:ea typeface="Roboto" pitchFamily="34" charset="-122"/>
                <a:cs typeface="Roboto" pitchFamily="34" charset="-120"/>
              </a:rPr>
              <a:t> FileNotFoundError: File not found</a:t>
            </a:r>
            <a:endParaRPr lang="en-US" sz="1050" dirty="0"/>
          </a:p>
        </p:txBody>
      </p:sp>
      <p:sp>
        <p:nvSpPr>
          <p:cNvPr id="33" name="Text 6"/>
          <p:cNvSpPr/>
          <p:nvPr/>
        </p:nvSpPr>
        <p:spPr>
          <a:xfrm>
            <a:off x="895350" y="3657600"/>
            <a:ext cx="3809940" cy="190500"/>
          </a:xfrm>
          <a:prstGeom prst="rect">
            <a:avLst/>
          </a:prstGeom>
          <a:noFill/>
          <a:ln/>
        </p:spPr>
        <p:txBody>
          <a:bodyPr wrap="square" lIns="0" tIns="0" rIns="0" bIns="0" rtlCol="0" anchor="t" vert="horz"/>
          <a:lstStyle/>
          <a:p>
            <a:pPr indent="0" marL="0">
              <a:lnSpc>
                <a:spcPts val="1500"/>
              </a:lnSpc>
              <a:buNone/>
            </a:pPr>
            <a:r>
              <a:rPr lang="en-US" sz="1050" dirty="0">
                <a:solidFill>
                  <a:srgbClr val="B91C1C"/>
                </a:solidFill>
                <a:latin typeface="Roboto" pitchFamily="34" charset="0"/>
                <a:ea typeface="Roboto" pitchFamily="34" charset="-122"/>
                <a:cs typeface="Roboto" pitchFamily="34" charset="-120"/>
              </a:rPr>
              <a:t> JSONDecodeError: Format error</a:t>
            </a:r>
            <a:endParaRPr lang="en-US" sz="1050" dirty="0"/>
          </a:p>
        </p:txBody>
      </p:sp>
      <p:sp>
        <p:nvSpPr>
          <p:cNvPr id="34" name="Text 7"/>
          <p:cNvSpPr/>
          <p:nvPr/>
        </p:nvSpPr>
        <p:spPr>
          <a:xfrm>
            <a:off x="4889450" y="2305050"/>
            <a:ext cx="1041202"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AI Output</a:t>
            </a:r>
            <a:endParaRPr lang="en-US" sz="1500" dirty="0"/>
          </a:p>
        </p:txBody>
      </p:sp>
      <p:sp>
        <p:nvSpPr>
          <p:cNvPr id="35" name="Text 8"/>
          <p:cNvSpPr/>
          <p:nvPr/>
        </p:nvSpPr>
        <p:spPr>
          <a:xfrm>
            <a:off x="4394150" y="2743200"/>
            <a:ext cx="408426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DeepSeek suggested a general try-except block.</a:t>
            </a:r>
            <a:endParaRPr lang="en-US" sz="1200" dirty="0"/>
          </a:p>
        </p:txBody>
      </p:sp>
      <p:sp>
        <p:nvSpPr>
          <p:cNvPr id="36" name="Text 9"/>
          <p:cNvSpPr/>
          <p:nvPr/>
        </p:nvSpPr>
        <p:spPr>
          <a:xfrm>
            <a:off x="4546550" y="3086100"/>
            <a:ext cx="3403550" cy="1257300"/>
          </a:xfrm>
          <a:prstGeom prst="rect">
            <a:avLst/>
          </a:prstGeom>
          <a:noFill/>
          <a:ln/>
        </p:spPr>
        <p:txBody>
          <a:bodyPr wrap="square" lIns="0" tIns="0" rIns="0" bIns="0" rtlCol="0" anchor="t" vert="horz"/>
          <a:lstStyle/>
          <a:p>
            <a:pPr indent="0" marL="0">
              <a:lnSpc>
                <a:spcPts val="1500"/>
              </a:lnSpc>
              <a:buNone/>
            </a:pPr>
            <a:r>
              <a:rPr lang="en-US" sz="1050" dirty="0">
                <a:solidFill>
                  <a:srgbClr val="A0AEC0"/>
                </a:solidFill>
                <a:latin typeface="Courier New" pitchFamily="34" charset="0"/>
                <a:ea typeface="Courier New" pitchFamily="34" charset="-122"/>
                <a:cs typeface="Courier New" pitchFamily="34" charset="-120"/>
              </a:rPr>
              <a:t># General error handling</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
</a:t>
            </a:r>
            <a:pPr indent="0" marL="0">
              <a:lnSpc>
                <a:spcPts val="1500"/>
              </a:lnSpc>
              <a:buNone/>
            </a:pPr>
            <a:r>
              <a:rPr lang="en-US" sz="1050" dirty="0">
                <a:solidFill>
                  <a:srgbClr val="4299E1"/>
                </a:solidFill>
                <a:latin typeface="Courier New" pitchFamily="34" charset="0"/>
                <a:ea typeface="Courier New" pitchFamily="34" charset="-122"/>
                <a:cs typeface="Courier New" pitchFamily="34" charset="-120"/>
              </a:rPr>
              <a:t>try </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
</a:t>
            </a:r>
            <a:pPr indent="0" marL="0">
              <a:lnSpc>
                <a:spcPts val="1500"/>
              </a:lnSpc>
              <a:buNone/>
            </a:pPr>
            <a:r>
              <a:rPr lang="en-US" sz="1050" dirty="0">
                <a:solidFill>
                  <a:srgbClr val="A0AEC0"/>
                </a:solidFill>
                <a:latin typeface="Courier New" pitchFamily="34" charset="0"/>
                <a:ea typeface="Courier New" pitchFamily="34" charset="-122"/>
                <a:cs typeface="Courier New" pitchFamily="34" charset="-120"/>
              </a:rPr>
              <a:t># Data reading operation</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
</a:t>
            </a:r>
            <a:pPr indent="0" marL="0">
              <a:lnSpc>
                <a:spcPts val="1500"/>
              </a:lnSpc>
              <a:buNone/>
            </a:pPr>
            <a:r>
              <a:rPr lang="en-US" sz="1050" dirty="0">
                <a:solidFill>
                  <a:srgbClr val="4299E1"/>
                </a:solidFill>
                <a:latin typeface="Courier New" pitchFamily="34" charset="0"/>
                <a:ea typeface="Courier New" pitchFamily="34" charset="-122"/>
                <a:cs typeface="Courier New" pitchFamily="34" charset="-120"/>
              </a:rPr>
              <a:t>except </a:t>
            </a:r>
            <a:pPr indent="0" marL="0">
              <a:lnSpc>
                <a:spcPts val="1500"/>
              </a:lnSpc>
              <a:buNone/>
            </a:pPr>
            <a:r>
              <a:rPr lang="en-US" sz="1050" dirty="0">
                <a:solidFill>
                  <a:srgbClr val="F56565"/>
                </a:solidFill>
                <a:latin typeface="Courier New" pitchFamily="34" charset="0"/>
                <a:ea typeface="Courier New" pitchFamily="34" charset="-122"/>
                <a:cs typeface="Courier New" pitchFamily="34" charset="-120"/>
              </a:rPr>
              <a:t>Exception </a:t>
            </a:r>
            <a:pPr indent="0" marL="0">
              <a:lnSpc>
                <a:spcPts val="1500"/>
              </a:lnSpc>
              <a:buNone/>
            </a:pPr>
            <a:r>
              <a:rPr lang="en-US" sz="1050" dirty="0">
                <a:solidFill>
                  <a:srgbClr val="4299E1"/>
                </a:solidFill>
                <a:latin typeface="Courier New" pitchFamily="34" charset="0"/>
                <a:ea typeface="Courier New" pitchFamily="34" charset="-122"/>
                <a:cs typeface="Courier New" pitchFamily="34" charset="-120"/>
              </a:rPr>
              <a:t>as </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e:</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
</a:t>
            </a:r>
            <a:pPr indent="0" marL="0">
              <a:lnSpc>
                <a:spcPts val="1500"/>
              </a:lnSpc>
              <a:buNone/>
            </a:pPr>
            <a:r>
              <a:rPr lang="en-US" sz="1050" dirty="0">
                <a:solidFill>
                  <a:srgbClr val="A0AEC0"/>
                </a:solidFill>
                <a:latin typeface="Courier New" pitchFamily="34" charset="0"/>
                <a:ea typeface="Courier New" pitchFamily="34" charset="-122"/>
                <a:cs typeface="Courier New" pitchFamily="34" charset="-120"/>
              </a:rPr>
              <a:t># General error message</a:t>
            </a:r>
            <a:endParaRPr lang="en-US" sz="1050" dirty="0"/>
          </a:p>
        </p:txBody>
      </p:sp>
      <p:sp>
        <p:nvSpPr>
          <p:cNvPr id="37" name="Text 10"/>
          <p:cNvSpPr/>
          <p:nvPr/>
        </p:nvSpPr>
        <p:spPr>
          <a:xfrm>
            <a:off x="8750201" y="2305050"/>
            <a:ext cx="952798"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Revision</a:t>
            </a:r>
            <a:endParaRPr lang="en-US" sz="1500" dirty="0"/>
          </a:p>
        </p:txBody>
      </p:sp>
      <p:sp>
        <p:nvSpPr>
          <p:cNvPr id="38" name="Text 11"/>
          <p:cNvSpPr/>
          <p:nvPr/>
        </p:nvSpPr>
        <p:spPr>
          <a:xfrm>
            <a:off x="8254901" y="2743200"/>
            <a:ext cx="3403699" cy="4572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Specific error messages were added for specific errors.</a:t>
            </a:r>
            <a:endParaRPr lang="en-US" sz="1200" dirty="0"/>
          </a:p>
        </p:txBody>
      </p:sp>
      <p:sp>
        <p:nvSpPr>
          <p:cNvPr id="39" name="Text 12"/>
          <p:cNvSpPr/>
          <p:nvPr/>
        </p:nvSpPr>
        <p:spPr>
          <a:xfrm>
            <a:off x="8407301" y="3314700"/>
            <a:ext cx="3403699" cy="1638300"/>
          </a:xfrm>
          <a:prstGeom prst="rect">
            <a:avLst/>
          </a:prstGeom>
          <a:noFill/>
          <a:ln/>
        </p:spPr>
        <p:txBody>
          <a:bodyPr wrap="square" lIns="0" tIns="0" rIns="0" bIns="0" rtlCol="0" anchor="t" vert="horz"/>
          <a:lstStyle/>
          <a:p>
            <a:pPr indent="0" marL="0">
              <a:lnSpc>
                <a:spcPts val="1500"/>
              </a:lnSpc>
              <a:buNone/>
            </a:pPr>
            <a:r>
              <a:rPr lang="en-US" sz="1050" dirty="0">
                <a:solidFill>
                  <a:srgbClr val="A0AEC0"/>
                </a:solidFill>
                <a:latin typeface="Courier New" pitchFamily="34" charset="0"/>
                <a:ea typeface="Courier New" pitchFamily="34" charset="-122"/>
                <a:cs typeface="Courier New" pitchFamily="34" charset="-120"/>
              </a:rPr>
              <a:t># Specific error handling</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
</a:t>
            </a:r>
            <a:pPr indent="0" marL="0">
              <a:lnSpc>
                <a:spcPts val="1500"/>
              </a:lnSpc>
              <a:buNone/>
            </a:pPr>
            <a:r>
              <a:rPr lang="en-US" sz="1050" dirty="0">
                <a:solidFill>
                  <a:srgbClr val="4299E1"/>
                </a:solidFill>
                <a:latin typeface="Courier New" pitchFamily="34" charset="0"/>
                <a:ea typeface="Courier New" pitchFamily="34" charset="-122"/>
                <a:cs typeface="Courier New" pitchFamily="34" charset="-120"/>
              </a:rPr>
              <a:t>try </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
</a:t>
            </a:r>
            <a:pPr indent="0" marL="0">
              <a:lnSpc>
                <a:spcPts val="1500"/>
              </a:lnSpc>
              <a:buNone/>
            </a:pPr>
            <a:r>
              <a:rPr lang="en-US" sz="1050" dirty="0">
                <a:solidFill>
                  <a:srgbClr val="A0AEC0"/>
                </a:solidFill>
                <a:latin typeface="Courier New" pitchFamily="34" charset="0"/>
                <a:ea typeface="Courier New" pitchFamily="34" charset="-122"/>
                <a:cs typeface="Courier New" pitchFamily="34" charset="-120"/>
              </a:rPr>
              <a:t># Data reading operation</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
</a:t>
            </a:r>
            <a:pPr indent="0" marL="0">
              <a:lnSpc>
                <a:spcPts val="1500"/>
              </a:lnSpc>
              <a:buNone/>
            </a:pPr>
            <a:r>
              <a:rPr lang="en-US" sz="1050" dirty="0">
                <a:solidFill>
                  <a:srgbClr val="4299E1"/>
                </a:solidFill>
                <a:latin typeface="Courier New" pitchFamily="34" charset="0"/>
                <a:ea typeface="Courier New" pitchFamily="34" charset="-122"/>
                <a:cs typeface="Courier New" pitchFamily="34" charset="-120"/>
              </a:rPr>
              <a:t>except </a:t>
            </a:r>
            <a:pPr indent="0" marL="0">
              <a:lnSpc>
                <a:spcPts val="1500"/>
              </a:lnSpc>
              <a:buNone/>
            </a:pPr>
            <a:r>
              <a:rPr lang="en-US" sz="1050" dirty="0">
                <a:solidFill>
                  <a:srgbClr val="F56565"/>
                </a:solidFill>
                <a:latin typeface="Courier New" pitchFamily="34" charset="0"/>
                <a:ea typeface="Courier New" pitchFamily="34" charset="-122"/>
                <a:cs typeface="Courier New" pitchFamily="34" charset="-120"/>
              </a:rPr>
              <a:t>FileNotFoundError </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
</a:t>
            </a:r>
            <a:pPr indent="0" marL="0">
              <a:lnSpc>
                <a:spcPts val="1500"/>
              </a:lnSpc>
              <a:buNone/>
            </a:pPr>
            <a:r>
              <a:rPr lang="en-US" sz="1050" dirty="0">
                <a:solidFill>
                  <a:srgbClr val="A0AEC0"/>
                </a:solidFill>
                <a:latin typeface="Courier New" pitchFamily="34" charset="0"/>
                <a:ea typeface="Courier New" pitchFamily="34" charset="-122"/>
                <a:cs typeface="Courier New" pitchFamily="34" charset="-120"/>
              </a:rPr>
              <a:t># File not found message</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
</a:t>
            </a:r>
            <a:pPr indent="0" marL="0">
              <a:lnSpc>
                <a:spcPts val="1500"/>
              </a:lnSpc>
              <a:buNone/>
            </a:pPr>
            <a:r>
              <a:rPr lang="en-US" sz="1050" dirty="0">
                <a:solidFill>
                  <a:srgbClr val="4299E1"/>
                </a:solidFill>
                <a:latin typeface="Courier New" pitchFamily="34" charset="0"/>
                <a:ea typeface="Courier New" pitchFamily="34" charset="-122"/>
                <a:cs typeface="Courier New" pitchFamily="34" charset="-120"/>
              </a:rPr>
              <a:t>except </a:t>
            </a:r>
            <a:pPr indent="0" marL="0">
              <a:lnSpc>
                <a:spcPts val="1500"/>
              </a:lnSpc>
              <a:buNone/>
            </a:pPr>
            <a:r>
              <a:rPr lang="en-US" sz="1050" dirty="0">
                <a:solidFill>
                  <a:srgbClr val="F56565"/>
                </a:solidFill>
                <a:latin typeface="Courier New" pitchFamily="34" charset="0"/>
                <a:ea typeface="Courier New" pitchFamily="34" charset="-122"/>
                <a:cs typeface="Courier New" pitchFamily="34" charset="-120"/>
              </a:rPr>
              <a:t>JSONDecodeError </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a:t>
            </a:r>
            <a:pPr indent="0" marL="0">
              <a:lnSpc>
                <a:spcPts val="1500"/>
              </a:lnSpc>
              <a:buNone/>
            </a:pPr>
            <a:r>
              <a:rPr lang="en-US" sz="1050" dirty="0">
                <a:solidFill>
                  <a:srgbClr val="E2E8F0"/>
                </a:solidFill>
                <a:latin typeface="Courier New" pitchFamily="34" charset="0"/>
                <a:ea typeface="Courier New" pitchFamily="34" charset="-122"/>
                <a:cs typeface="Courier New" pitchFamily="34" charset="-120"/>
              </a:rPr>
              <a:t>
</a:t>
            </a:r>
            <a:pPr indent="0" marL="0">
              <a:lnSpc>
                <a:spcPts val="1500"/>
              </a:lnSpc>
              <a:buNone/>
            </a:pPr>
            <a:r>
              <a:rPr lang="en-US" sz="1050" dirty="0">
                <a:solidFill>
                  <a:srgbClr val="A0AEC0"/>
                </a:solidFill>
                <a:latin typeface="Courier New" pitchFamily="34" charset="0"/>
                <a:ea typeface="Courier New" pitchFamily="34" charset="-122"/>
                <a:cs typeface="Courier New" pitchFamily="34" charset="-120"/>
              </a:rPr>
              <a:t># Format error message</a:t>
            </a:r>
            <a:endParaRPr lang="en-US" sz="1050" dirty="0"/>
          </a:p>
        </p:txBody>
      </p:sp>
      <p:sp>
        <p:nvSpPr>
          <p:cNvPr id="40" name="Text 13"/>
          <p:cNvSpPr/>
          <p:nvPr/>
        </p:nvSpPr>
        <p:spPr>
          <a:xfrm>
            <a:off x="1143000" y="5676900"/>
            <a:ext cx="6272659" cy="304800"/>
          </a:xfrm>
          <a:prstGeom prst="rect">
            <a:avLst/>
          </a:prstGeom>
          <a:noFill/>
          <a:ln/>
        </p:spPr>
        <p:txBody>
          <a:bodyPr wrap="square" lIns="0" tIns="0" rIns="0" bIns="0" rtlCol="0" anchor="t" vert="horz"/>
          <a:lstStyle/>
          <a:p>
            <a:pPr indent="0" marL="0">
              <a:lnSpc>
                <a:spcPts val="2400"/>
              </a:lnSpc>
              <a:buNone/>
            </a:pPr>
            <a:r>
              <a:rPr lang="en-US" sz="1800" b="1" dirty="0">
                <a:solidFill>
                  <a:srgbClr val="333333"/>
                </a:solidFill>
                <a:latin typeface="Roboto" pitchFamily="34" charset="0"/>
                <a:ea typeface="Roboto" pitchFamily="34" charset="-122"/>
                <a:cs typeface="Roboto" pitchFamily="34" charset="-120"/>
              </a:rPr>
              <a:t>Result</a:t>
            </a:r>
            <a:endParaRPr lang="en-US" sz="1800" dirty="0"/>
          </a:p>
        </p:txBody>
      </p:sp>
      <p:sp>
        <p:nvSpPr>
          <p:cNvPr id="41" name="Text 14"/>
          <p:cNvSpPr/>
          <p:nvPr/>
        </p:nvSpPr>
        <p:spPr>
          <a:xfrm>
            <a:off x="1143000" y="5981700"/>
            <a:ext cx="7527191"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The program's reliability has been improved and meaningful feedback is provided to the user.</a:t>
            </a:r>
            <a:endParaRPr lang="en-US" sz="1200" dirty="0"/>
          </a:p>
        </p:txBody>
      </p:sp>
      <p:sp>
        <p:nvSpPr>
          <p:cNvPr id="42" name="Text 15"/>
          <p:cNvSpPr/>
          <p:nvPr/>
        </p:nvSpPr>
        <p:spPr>
          <a:xfrm>
            <a:off x="9697641" y="5715000"/>
            <a:ext cx="2215991" cy="228600"/>
          </a:xfrm>
          <a:prstGeom prst="rect">
            <a:avLst/>
          </a:prstGeom>
          <a:noFill/>
          <a:ln/>
        </p:spPr>
        <p:txBody>
          <a:bodyPr wrap="square" lIns="0" tIns="0" rIns="0" bIns="0" rtlCol="0" anchor="t" vert="horz"/>
          <a:lstStyle/>
          <a:p>
            <a:pPr indent="0" marL="0">
              <a:lnSpc>
                <a:spcPts val="1800"/>
              </a:lnSpc>
              <a:buNone/>
            </a:pPr>
            <a:r>
              <a:rPr lang="en-US" sz="1200" b="1" dirty="0">
                <a:solidFill>
                  <a:srgbClr val="333333"/>
                </a:solidFill>
                <a:latin typeface="Roboto" pitchFamily="34" charset="0"/>
                <a:ea typeface="Roboto" pitchFamily="34" charset="-122"/>
                <a:cs typeface="Roboto" pitchFamily="34" charset="-120"/>
              </a:rPr>
              <a:t>Reliability Increase</a:t>
            </a:r>
            <a:endParaRPr lang="en-US" sz="1200" dirty="0"/>
          </a:p>
        </p:txBody>
      </p:sp>
      <p:sp>
        <p:nvSpPr>
          <p:cNvPr id="43" name="Text 16"/>
          <p:cNvSpPr/>
          <p:nvPr/>
        </p:nvSpPr>
        <p:spPr>
          <a:xfrm>
            <a:off x="9697641" y="5943600"/>
            <a:ext cx="2215991"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Meaningful error messages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7620000"/>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7620000"/>
          </a:xfrm>
          <a:prstGeom prst="rect">
            <a:avLst/>
          </a:prstGeom>
        </p:spPr>
      </p:pic>
      <p:pic>
        <p:nvPicPr>
          <p:cNvPr id="4" name="Image 2" descr="preencoded.png">    </p:cNvPr>
          <p:cNvPicPr>
            <a:picLocks noChangeAspect="1"/>
          </p:cNvPicPr>
          <p:nvPr/>
        </p:nvPicPr>
        <p:blipFill>
          <a:blip r:embed="rId4"/>
          <a:stretch>
            <a:fillRect/>
          </a:stretch>
        </p:blipFill>
        <p:spPr>
          <a:xfrm>
            <a:off x="381000" y="838200"/>
            <a:ext cx="1219200" cy="38100"/>
          </a:xfrm>
          <a:prstGeom prst="rect">
            <a:avLst/>
          </a:prstGeom>
        </p:spPr>
      </p:pic>
      <p:pic>
        <p:nvPicPr>
          <p:cNvPr id="5" name="Image 3" descr="preencoded.png">    </p:cNvPr>
          <p:cNvPicPr>
            <a:picLocks noChangeAspect="1"/>
          </p:cNvPicPr>
          <p:nvPr/>
        </p:nvPicPr>
        <p:blipFill>
          <a:blip r:embed="rId5"/>
          <a:stretch>
            <a:fillRect/>
          </a:stretch>
        </p:blipFill>
        <p:spPr>
          <a:xfrm>
            <a:off x="381000" y="1562100"/>
            <a:ext cx="2362200" cy="2971800"/>
          </a:xfrm>
          <a:prstGeom prst="rect">
            <a:avLst/>
          </a:prstGeom>
        </p:spPr>
      </p:pic>
      <p:pic>
        <p:nvPicPr>
          <p:cNvPr id="6" name="Image 4" descr="preencoded.png">    </p:cNvPr>
          <p:cNvPicPr>
            <a:picLocks noChangeAspect="1"/>
          </p:cNvPicPr>
          <p:nvPr/>
        </p:nvPicPr>
        <p:blipFill>
          <a:blip r:embed="rId6"/>
          <a:stretch>
            <a:fillRect/>
          </a:stretch>
        </p:blipFill>
        <p:spPr>
          <a:xfrm>
            <a:off x="571500" y="1752600"/>
            <a:ext cx="457200" cy="457200"/>
          </a:xfrm>
          <a:prstGeom prst="rect">
            <a:avLst/>
          </a:prstGeom>
        </p:spPr>
      </p:pic>
      <p:pic>
        <p:nvPicPr>
          <p:cNvPr id="7" name="Image 5" descr="preencoded.png">    </p:cNvPr>
          <p:cNvPicPr>
            <a:picLocks noChangeAspect="1"/>
          </p:cNvPicPr>
          <p:nvPr/>
        </p:nvPicPr>
        <p:blipFill>
          <a:blip r:embed="rId7"/>
          <a:stretch>
            <a:fillRect/>
          </a:stretch>
        </p:blipFill>
        <p:spPr>
          <a:xfrm>
            <a:off x="685800" y="1828800"/>
            <a:ext cx="228600" cy="304800"/>
          </a:xfrm>
          <a:prstGeom prst="rect">
            <a:avLst/>
          </a:prstGeom>
        </p:spPr>
      </p:pic>
      <p:pic>
        <p:nvPicPr>
          <p:cNvPr id="8" name="Image 6" descr="preencoded.png">    </p:cNvPr>
          <p:cNvPicPr>
            <a:picLocks noChangeAspect="1"/>
          </p:cNvPicPr>
          <p:nvPr/>
        </p:nvPicPr>
        <p:blipFill>
          <a:blip r:embed="rId8"/>
          <a:stretch>
            <a:fillRect/>
          </a:stretch>
        </p:blipFill>
        <p:spPr>
          <a:xfrm>
            <a:off x="2895600" y="1562100"/>
            <a:ext cx="2362200" cy="2971800"/>
          </a:xfrm>
          <a:prstGeom prst="rect">
            <a:avLst/>
          </a:prstGeom>
        </p:spPr>
      </p:pic>
      <p:pic>
        <p:nvPicPr>
          <p:cNvPr id="9" name="Image 7" descr="preencoded.png">    </p:cNvPr>
          <p:cNvPicPr>
            <a:picLocks noChangeAspect="1"/>
          </p:cNvPicPr>
          <p:nvPr/>
        </p:nvPicPr>
        <p:blipFill>
          <a:blip r:embed="rId9"/>
          <a:stretch>
            <a:fillRect/>
          </a:stretch>
        </p:blipFill>
        <p:spPr>
          <a:xfrm>
            <a:off x="3086100" y="1752600"/>
            <a:ext cx="457200" cy="457200"/>
          </a:xfrm>
          <a:prstGeom prst="rect">
            <a:avLst/>
          </a:prstGeom>
        </p:spPr>
      </p:pic>
      <p:pic>
        <p:nvPicPr>
          <p:cNvPr id="10" name="Image 8" descr="preencoded.png">    </p:cNvPr>
          <p:cNvPicPr>
            <a:picLocks noChangeAspect="1"/>
          </p:cNvPicPr>
          <p:nvPr/>
        </p:nvPicPr>
        <p:blipFill>
          <a:blip r:embed="rId10"/>
          <a:stretch>
            <a:fillRect/>
          </a:stretch>
        </p:blipFill>
        <p:spPr>
          <a:xfrm>
            <a:off x="3200400" y="1828800"/>
            <a:ext cx="228600" cy="304800"/>
          </a:xfrm>
          <a:prstGeom prst="rect">
            <a:avLst/>
          </a:prstGeom>
        </p:spPr>
      </p:pic>
      <p:pic>
        <p:nvPicPr>
          <p:cNvPr id="11" name="Image 9" descr="preencoded.png">    </p:cNvPr>
          <p:cNvPicPr>
            <a:picLocks noChangeAspect="1"/>
          </p:cNvPicPr>
          <p:nvPr/>
        </p:nvPicPr>
        <p:blipFill>
          <a:blip r:embed="rId11"/>
          <a:stretch>
            <a:fillRect/>
          </a:stretch>
        </p:blipFill>
        <p:spPr>
          <a:xfrm>
            <a:off x="5410200" y="1562100"/>
            <a:ext cx="2362200" cy="2971800"/>
          </a:xfrm>
          <a:prstGeom prst="rect">
            <a:avLst/>
          </a:prstGeom>
        </p:spPr>
      </p:pic>
      <p:pic>
        <p:nvPicPr>
          <p:cNvPr id="12" name="Image 10" descr="preencoded.png">    </p:cNvPr>
          <p:cNvPicPr>
            <a:picLocks noChangeAspect="1"/>
          </p:cNvPicPr>
          <p:nvPr/>
        </p:nvPicPr>
        <p:blipFill>
          <a:blip r:embed="rId12"/>
          <a:stretch>
            <a:fillRect/>
          </a:stretch>
        </p:blipFill>
        <p:spPr>
          <a:xfrm>
            <a:off x="5600700" y="1752600"/>
            <a:ext cx="457200" cy="457200"/>
          </a:xfrm>
          <a:prstGeom prst="rect">
            <a:avLst/>
          </a:prstGeom>
        </p:spPr>
      </p:pic>
      <p:pic>
        <p:nvPicPr>
          <p:cNvPr id="13" name="Image 11" descr="preencoded.png">    </p:cNvPr>
          <p:cNvPicPr>
            <a:picLocks noChangeAspect="1"/>
          </p:cNvPicPr>
          <p:nvPr/>
        </p:nvPicPr>
        <p:blipFill>
          <a:blip r:embed="rId13"/>
          <a:stretch>
            <a:fillRect/>
          </a:stretch>
        </p:blipFill>
        <p:spPr>
          <a:xfrm>
            <a:off x="5686425" y="1828800"/>
            <a:ext cx="285750" cy="304800"/>
          </a:xfrm>
          <a:prstGeom prst="rect">
            <a:avLst/>
          </a:prstGeom>
        </p:spPr>
      </p:pic>
      <p:pic>
        <p:nvPicPr>
          <p:cNvPr id="14" name="Image 12" descr="preencoded.png">    </p:cNvPr>
          <p:cNvPicPr>
            <a:picLocks noChangeAspect="1"/>
          </p:cNvPicPr>
          <p:nvPr/>
        </p:nvPicPr>
        <p:blipFill>
          <a:blip r:embed="rId14"/>
          <a:stretch>
            <a:fillRect/>
          </a:stretch>
        </p:blipFill>
        <p:spPr>
          <a:xfrm>
            <a:off x="381000" y="4762500"/>
            <a:ext cx="7391400" cy="2476500"/>
          </a:xfrm>
          <a:prstGeom prst="rect">
            <a:avLst/>
          </a:prstGeom>
        </p:spPr>
      </p:pic>
      <p:pic>
        <p:nvPicPr>
          <p:cNvPr id="15" name="Image 13" descr="preencoded.png">    </p:cNvPr>
          <p:cNvPicPr>
            <a:picLocks noChangeAspect="1"/>
          </p:cNvPicPr>
          <p:nvPr/>
        </p:nvPicPr>
        <p:blipFill>
          <a:blip r:embed="rId15"/>
          <a:stretch>
            <a:fillRect/>
          </a:stretch>
        </p:blipFill>
        <p:spPr>
          <a:xfrm>
            <a:off x="571500" y="5771852"/>
            <a:ext cx="2336750" cy="457795"/>
          </a:xfrm>
          <a:prstGeom prst="rect">
            <a:avLst/>
          </a:prstGeom>
        </p:spPr>
      </p:pic>
      <p:pic>
        <p:nvPicPr>
          <p:cNvPr id="16" name="Image 14" descr="preencoded.png">    </p:cNvPr>
          <p:cNvPicPr>
            <a:picLocks noChangeAspect="1"/>
          </p:cNvPicPr>
          <p:nvPr/>
        </p:nvPicPr>
        <p:blipFill>
          <a:blip r:embed="rId16"/>
          <a:stretch>
            <a:fillRect/>
          </a:stretch>
        </p:blipFill>
        <p:spPr>
          <a:xfrm>
            <a:off x="3136850" y="6743700"/>
            <a:ext cx="114300" cy="152400"/>
          </a:xfrm>
          <a:prstGeom prst="rect">
            <a:avLst/>
          </a:prstGeom>
        </p:spPr>
      </p:pic>
      <p:pic>
        <p:nvPicPr>
          <p:cNvPr id="17" name="Image 15" descr="preencoded.png">    </p:cNvPr>
          <p:cNvPicPr>
            <a:picLocks noChangeAspect="1"/>
          </p:cNvPicPr>
          <p:nvPr/>
        </p:nvPicPr>
        <p:blipFill>
          <a:blip r:embed="rId17"/>
          <a:stretch>
            <a:fillRect/>
          </a:stretch>
        </p:blipFill>
        <p:spPr>
          <a:xfrm>
            <a:off x="8001000" y="1562100"/>
            <a:ext cx="3810000" cy="3048000"/>
          </a:xfrm>
          <a:prstGeom prst="rect">
            <a:avLst/>
          </a:prstGeom>
        </p:spPr>
      </p:pic>
      <p:pic>
        <p:nvPicPr>
          <p:cNvPr id="18" name="Image 16" descr="preencoded.png">    </p:cNvPr>
          <p:cNvPicPr>
            <a:picLocks noChangeAspect="1"/>
          </p:cNvPicPr>
          <p:nvPr/>
        </p:nvPicPr>
        <p:blipFill>
          <a:blip r:embed="rId18"/>
          <a:stretch>
            <a:fillRect/>
          </a:stretch>
        </p:blipFill>
        <p:spPr>
          <a:xfrm>
            <a:off x="8191500" y="1781175"/>
            <a:ext cx="238125" cy="190500"/>
          </a:xfrm>
          <a:prstGeom prst="rect">
            <a:avLst/>
          </a:prstGeom>
        </p:spPr>
      </p:pic>
      <p:pic>
        <p:nvPicPr>
          <p:cNvPr id="19" name="Image 17" descr="preencoded.png">    </p:cNvPr>
          <p:cNvPicPr>
            <a:picLocks noChangeAspect="1"/>
          </p:cNvPicPr>
          <p:nvPr/>
        </p:nvPicPr>
        <p:blipFill>
          <a:blip r:embed="rId19"/>
          <a:stretch>
            <a:fillRect/>
          </a:stretch>
        </p:blipFill>
        <p:spPr>
          <a:xfrm>
            <a:off x="8191500" y="2171700"/>
            <a:ext cx="133350" cy="152400"/>
          </a:xfrm>
          <a:prstGeom prst="rect">
            <a:avLst/>
          </a:prstGeom>
        </p:spPr>
      </p:pic>
      <p:pic>
        <p:nvPicPr>
          <p:cNvPr id="20" name="Image 18" descr="preencoded.png">    </p:cNvPr>
          <p:cNvPicPr>
            <a:picLocks noChangeAspect="1"/>
          </p:cNvPicPr>
          <p:nvPr/>
        </p:nvPicPr>
        <p:blipFill>
          <a:blip r:embed="rId20"/>
          <a:stretch>
            <a:fillRect/>
          </a:stretch>
        </p:blipFill>
        <p:spPr>
          <a:xfrm>
            <a:off x="8191500" y="2971800"/>
            <a:ext cx="152400" cy="152400"/>
          </a:xfrm>
          <a:prstGeom prst="rect">
            <a:avLst/>
          </a:prstGeom>
        </p:spPr>
      </p:pic>
      <p:pic>
        <p:nvPicPr>
          <p:cNvPr id="21" name="Image 19" descr="preencoded.png">    </p:cNvPr>
          <p:cNvPicPr>
            <a:picLocks noChangeAspect="1"/>
          </p:cNvPicPr>
          <p:nvPr/>
        </p:nvPicPr>
        <p:blipFill>
          <a:blip r:embed="rId21"/>
          <a:stretch>
            <a:fillRect/>
          </a:stretch>
        </p:blipFill>
        <p:spPr>
          <a:xfrm>
            <a:off x="8191500" y="3771900"/>
            <a:ext cx="152400" cy="152400"/>
          </a:xfrm>
          <a:prstGeom prst="rect">
            <a:avLst/>
          </a:prstGeom>
        </p:spPr>
      </p:pic>
      <p:pic>
        <p:nvPicPr>
          <p:cNvPr id="22" name="Image 20" descr="preencoded.png">    </p:cNvPr>
          <p:cNvPicPr>
            <a:picLocks noChangeAspect="1"/>
          </p:cNvPicPr>
          <p:nvPr/>
        </p:nvPicPr>
        <p:blipFill>
          <a:blip r:embed="rId22"/>
          <a:stretch>
            <a:fillRect/>
          </a:stretch>
        </p:blipFill>
        <p:spPr>
          <a:xfrm>
            <a:off x="8001000" y="4762500"/>
            <a:ext cx="3810000" cy="2438400"/>
          </a:xfrm>
          <a:prstGeom prst="rect">
            <a:avLst/>
          </a:prstGeom>
        </p:spPr>
      </p:pic>
      <p:pic>
        <p:nvPicPr>
          <p:cNvPr id="23" name="Image 21" descr="preencoded.png">    </p:cNvPr>
          <p:cNvPicPr>
            <a:picLocks noChangeAspect="1"/>
          </p:cNvPicPr>
          <p:nvPr/>
        </p:nvPicPr>
        <p:blipFill>
          <a:blip r:embed="rId23"/>
          <a:stretch>
            <a:fillRect/>
          </a:stretch>
        </p:blipFill>
        <p:spPr>
          <a:xfrm>
            <a:off x="8191500" y="4981575"/>
            <a:ext cx="219075" cy="190500"/>
          </a:xfrm>
          <a:prstGeom prst="rect">
            <a:avLst/>
          </a:prstGeom>
        </p:spPr>
      </p:pic>
      <p:pic>
        <p:nvPicPr>
          <p:cNvPr id="24" name="Image 22" descr="preencoded.png">    </p:cNvPr>
          <p:cNvPicPr>
            <a:picLocks noChangeAspect="1"/>
          </p:cNvPicPr>
          <p:nvPr/>
        </p:nvPicPr>
        <p:blipFill>
          <a:blip r:embed="rId24"/>
          <a:stretch>
            <a:fillRect/>
          </a:stretch>
        </p:blipFill>
        <p:spPr>
          <a:xfrm>
            <a:off x="8458051" y="6629400"/>
            <a:ext cx="2895898" cy="381000"/>
          </a:xfrm>
          <a:prstGeom prst="rect">
            <a:avLst/>
          </a:prstGeom>
        </p:spPr>
      </p:pic>
      <p:pic>
        <p:nvPicPr>
          <p:cNvPr id="25" name="Image 23" descr="preencoded.png">    </p:cNvPr>
          <p:cNvPicPr>
            <a:picLocks noChangeAspect="1"/>
          </p:cNvPicPr>
          <p:nvPr/>
        </p:nvPicPr>
        <p:blipFill>
          <a:blip r:embed="rId25"/>
          <a:stretch>
            <a:fillRect/>
          </a:stretch>
        </p:blipFill>
        <p:spPr>
          <a:xfrm>
            <a:off x="8610451" y="6743700"/>
            <a:ext cx="152400" cy="152400"/>
          </a:xfrm>
          <a:prstGeom prst="rect">
            <a:avLst/>
          </a:prstGeom>
        </p:spPr>
      </p:pic>
      <p:sp>
        <p:nvSpPr>
          <p:cNvPr id="26" name="Text 0"/>
          <p:cNvSpPr/>
          <p:nvPr/>
        </p:nvSpPr>
        <p:spPr>
          <a:xfrm>
            <a:off x="381000" y="381000"/>
            <a:ext cx="13716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ABC9C"/>
                </a:solidFill>
                <a:latin typeface="Montserrat" pitchFamily="34" charset="0"/>
                <a:ea typeface="Montserrat" pitchFamily="34" charset="-122"/>
                <a:cs typeface="Montserrat" pitchFamily="34" charset="-120"/>
              </a:rPr>
              <a:t>CSV Data Import - Ahmet Bey's New Efficiency</a:t>
            </a:r>
            <a:endParaRPr lang="en-US" sz="2700" dirty="0"/>
          </a:p>
        </p:txBody>
      </p:sp>
      <p:sp>
        <p:nvSpPr>
          <p:cNvPr id="27" name="Text 1"/>
          <p:cNvSpPr/>
          <p:nvPr/>
        </p:nvSpPr>
        <p:spPr>
          <a:xfrm>
            <a:off x="381000" y="1104900"/>
            <a:ext cx="73914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33333"/>
                </a:solidFill>
                <a:latin typeface="Roboto" pitchFamily="34" charset="0"/>
                <a:ea typeface="Roboto" pitchFamily="34" charset="-122"/>
                <a:cs typeface="Roboto" pitchFamily="34" charset="-120"/>
              </a:rPr>
              <a:t>Benefits of BeePlan</a:t>
            </a:r>
            <a:endParaRPr lang="en-US" sz="1800" dirty="0"/>
          </a:p>
        </p:txBody>
      </p:sp>
      <p:sp>
        <p:nvSpPr>
          <p:cNvPr id="28" name="Text 2"/>
          <p:cNvSpPr/>
          <p:nvPr/>
        </p:nvSpPr>
        <p:spPr>
          <a:xfrm>
            <a:off x="571500" y="2324100"/>
            <a:ext cx="2377440"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Time Savings</a:t>
            </a:r>
            <a:endParaRPr lang="en-US" sz="1500" dirty="0"/>
          </a:p>
        </p:txBody>
      </p:sp>
      <p:sp>
        <p:nvSpPr>
          <p:cNvPr id="29" name="Text 3"/>
          <p:cNvSpPr/>
          <p:nvPr/>
        </p:nvSpPr>
        <p:spPr>
          <a:xfrm>
            <a:off x="571500" y="2667000"/>
            <a:ext cx="1981200" cy="11430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Instead of 10-15 hours of manual data entry, courses are now imported in seconds with zero errors and validated data.</a:t>
            </a:r>
            <a:endParaRPr lang="en-US" sz="1200" dirty="0"/>
          </a:p>
        </p:txBody>
      </p:sp>
      <p:sp>
        <p:nvSpPr>
          <p:cNvPr id="30" name="Text 4"/>
          <p:cNvSpPr/>
          <p:nvPr/>
        </p:nvSpPr>
        <p:spPr>
          <a:xfrm>
            <a:off x="3086100" y="2324100"/>
            <a:ext cx="2377440"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No Conflicts</a:t>
            </a:r>
            <a:endParaRPr lang="en-US" sz="1500" dirty="0"/>
          </a:p>
        </p:txBody>
      </p:sp>
      <p:sp>
        <p:nvSpPr>
          <p:cNvPr id="31" name="Text 5"/>
          <p:cNvSpPr/>
          <p:nvPr/>
        </p:nvSpPr>
        <p:spPr>
          <a:xfrm>
            <a:off x="3086100" y="2667000"/>
            <a:ext cx="1981200" cy="9144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CSV validation identifies conflicting course codes and duplicate entries before any data is imported.</a:t>
            </a:r>
            <a:endParaRPr lang="en-US" sz="1200" dirty="0"/>
          </a:p>
        </p:txBody>
      </p:sp>
      <p:sp>
        <p:nvSpPr>
          <p:cNvPr id="32" name="Text 6"/>
          <p:cNvSpPr/>
          <p:nvPr/>
        </p:nvSpPr>
        <p:spPr>
          <a:xfrm>
            <a:off x="5600700" y="2324100"/>
            <a:ext cx="1981200" cy="8001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Organized Educational Environment</a:t>
            </a:r>
            <a:endParaRPr lang="en-US" sz="1500" dirty="0"/>
          </a:p>
        </p:txBody>
      </p:sp>
      <p:sp>
        <p:nvSpPr>
          <p:cNvPr id="33" name="Text 7"/>
          <p:cNvSpPr/>
          <p:nvPr/>
        </p:nvSpPr>
        <p:spPr>
          <a:xfrm>
            <a:off x="5600700" y="3200400"/>
            <a:ext cx="1981200" cy="11430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Imported data prevents course conflicts and enables accurate faculty scheduling for better learning experiences.</a:t>
            </a:r>
            <a:endParaRPr lang="en-US" sz="1200" dirty="0"/>
          </a:p>
        </p:txBody>
      </p:sp>
      <p:sp>
        <p:nvSpPr>
          <p:cNvPr id="34" name="Text 8"/>
          <p:cNvSpPr/>
          <p:nvPr/>
        </p:nvSpPr>
        <p:spPr>
          <a:xfrm>
            <a:off x="3136850" y="4953000"/>
            <a:ext cx="4444901"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Ahmet Bey's Story</a:t>
            </a:r>
            <a:endParaRPr lang="en-US" sz="1500" dirty="0"/>
          </a:p>
        </p:txBody>
      </p:sp>
      <p:sp>
        <p:nvSpPr>
          <p:cNvPr id="35" name="Text 9"/>
          <p:cNvSpPr/>
          <p:nvPr/>
        </p:nvSpPr>
        <p:spPr>
          <a:xfrm>
            <a:off x="3136850" y="5334000"/>
            <a:ext cx="4444901" cy="11430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With BeePlan's CSV import feature, Ahmet Bey can now directly upload his course information in seconds, rather than spending 10-15 hours manually entering data. Course codes are verified, duplicates are flagged, and all course information is correctly imported without error.</a:t>
            </a:r>
            <a:endParaRPr lang="en-US" sz="1200" dirty="0"/>
          </a:p>
        </p:txBody>
      </p:sp>
      <p:sp>
        <p:nvSpPr>
          <p:cNvPr id="36" name="Text 10"/>
          <p:cNvSpPr/>
          <p:nvPr/>
        </p:nvSpPr>
        <p:spPr>
          <a:xfrm>
            <a:off x="3327350" y="6591300"/>
            <a:ext cx="4254401" cy="457200"/>
          </a:xfrm>
          <a:prstGeom prst="rect">
            <a:avLst/>
          </a:prstGeom>
          <a:noFill/>
          <a:ln/>
        </p:spPr>
        <p:txBody>
          <a:bodyPr wrap="square" lIns="0" tIns="0" rIns="0" bIns="0" rtlCol="0" anchor="t" vert="horz"/>
          <a:lstStyle/>
          <a:p>
            <a:pPr indent="0" marL="0">
              <a:lnSpc>
                <a:spcPts val="1800"/>
              </a:lnSpc>
              <a:buNone/>
            </a:pPr>
            <a:r>
              <a:rPr lang="en-US" sz="1200" b="1" dirty="0">
                <a:solidFill>
                  <a:srgbClr val="0D9488"/>
                </a:solidFill>
                <a:latin typeface="Roboto" pitchFamily="34" charset="0"/>
                <a:ea typeface="Roboto" pitchFamily="34" charset="-122"/>
                <a:cs typeface="Roboto" pitchFamily="34" charset="-120"/>
              </a:rPr>
              <a:t>"Our AI-aided development process played a key role in making BeePlan such a powerful and reliable solution."</a:t>
            </a:r>
            <a:endParaRPr lang="en-US" sz="1200" dirty="0"/>
          </a:p>
        </p:txBody>
      </p:sp>
      <p:sp>
        <p:nvSpPr>
          <p:cNvPr id="37" name="Text 11"/>
          <p:cNvSpPr/>
          <p:nvPr/>
        </p:nvSpPr>
        <p:spPr>
          <a:xfrm>
            <a:off x="8001000" y="1104900"/>
            <a:ext cx="4572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33333"/>
                </a:solidFill>
                <a:latin typeface="Roboto" pitchFamily="34" charset="0"/>
                <a:ea typeface="Roboto" pitchFamily="34" charset="-122"/>
                <a:cs typeface="Roboto" pitchFamily="34" charset="-120"/>
              </a:rPr>
              <a:t>AI Contribution</a:t>
            </a:r>
            <a:endParaRPr lang="en-US" sz="1800" dirty="0"/>
          </a:p>
        </p:txBody>
      </p:sp>
      <p:sp>
        <p:nvSpPr>
          <p:cNvPr id="38" name="Text 12"/>
          <p:cNvSpPr/>
          <p:nvPr/>
        </p:nvSpPr>
        <p:spPr>
          <a:xfrm>
            <a:off x="8505825" y="1752600"/>
            <a:ext cx="41148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 AI-aided Development</a:t>
            </a:r>
            <a:endParaRPr lang="en-US" sz="1500" dirty="0"/>
          </a:p>
        </p:txBody>
      </p:sp>
      <p:sp>
        <p:nvSpPr>
          <p:cNvPr id="39" name="Text 13"/>
          <p:cNvSpPr/>
          <p:nvPr/>
        </p:nvSpPr>
        <p:spPr>
          <a:xfrm>
            <a:off x="8439150" y="2133600"/>
            <a:ext cx="3181350" cy="685800"/>
          </a:xfrm>
          <a:prstGeom prst="rect">
            <a:avLst/>
          </a:prstGeom>
          <a:noFill/>
          <a:ln/>
        </p:spPr>
        <p:txBody>
          <a:bodyPr wrap="square" lIns="0" tIns="0" rIns="0" bIns="0" rtlCol="0" anchor="t" vert="horz"/>
          <a:lstStyle/>
          <a:p>
            <a:pPr algn="l" indent="0" marL="0">
              <a:lnSpc>
                <a:spcPts val="1800"/>
              </a:lnSpc>
              <a:buNone/>
            </a:pPr>
            <a:r>
              <a:rPr lang="en-US" sz="1200" dirty="0">
                <a:solidFill>
                  <a:srgbClr val="FFFFFF"/>
                </a:solidFill>
                <a:latin typeface="Roboto" pitchFamily="34" charset="0"/>
                <a:ea typeface="Roboto" pitchFamily="34" charset="-122"/>
                <a:cs typeface="Roboto" pitchFamily="34" charset="-120"/>
              </a:rPr>
              <a:t>AI model trained specifically to validate course information and prevent data entry errors in CSV uploads</a:t>
            </a:r>
            <a:endParaRPr lang="en-US" sz="1200" dirty="0"/>
          </a:p>
        </p:txBody>
      </p:sp>
      <p:sp>
        <p:nvSpPr>
          <p:cNvPr id="40" name="Text 14"/>
          <p:cNvSpPr/>
          <p:nvPr/>
        </p:nvSpPr>
        <p:spPr>
          <a:xfrm>
            <a:off x="8458200" y="2933700"/>
            <a:ext cx="3162300" cy="685800"/>
          </a:xfrm>
          <a:prstGeom prst="rect">
            <a:avLst/>
          </a:prstGeom>
          <a:noFill/>
          <a:ln/>
        </p:spPr>
        <p:txBody>
          <a:bodyPr wrap="square" lIns="0" tIns="0" rIns="0" bIns="0" rtlCol="0" anchor="t" vert="horz"/>
          <a:lstStyle/>
          <a:p>
            <a:pPr algn="l" indent="0" marL="0">
              <a:lnSpc>
                <a:spcPts val="1800"/>
              </a:lnSpc>
              <a:buNone/>
            </a:pPr>
            <a:r>
              <a:rPr lang="en-US" sz="1200" dirty="0">
                <a:solidFill>
                  <a:srgbClr val="FFFFFF"/>
                </a:solidFill>
                <a:latin typeface="Roboto" pitchFamily="34" charset="0"/>
                <a:ea typeface="Roboto" pitchFamily="34" charset="-122"/>
                <a:cs typeface="Roboto" pitchFamily="34" charset="-120"/>
              </a:rPr>
              <a:t>Training data from multiple department administrators confirmed CSV upload scenarios and various file formats</a:t>
            </a:r>
            <a:endParaRPr lang="en-US" sz="1200" dirty="0"/>
          </a:p>
        </p:txBody>
      </p:sp>
      <p:sp>
        <p:nvSpPr>
          <p:cNvPr id="41" name="Text 15"/>
          <p:cNvSpPr/>
          <p:nvPr/>
        </p:nvSpPr>
        <p:spPr>
          <a:xfrm>
            <a:off x="8458200" y="3733800"/>
            <a:ext cx="3162300" cy="685800"/>
          </a:xfrm>
          <a:prstGeom prst="rect">
            <a:avLst/>
          </a:prstGeom>
          <a:noFill/>
          <a:ln/>
        </p:spPr>
        <p:txBody>
          <a:bodyPr wrap="square" lIns="0" tIns="0" rIns="0" bIns="0" rtlCol="0" anchor="t" vert="horz"/>
          <a:lstStyle/>
          <a:p>
            <a:pPr algn="l" indent="0" marL="0">
              <a:lnSpc>
                <a:spcPts val="1800"/>
              </a:lnSpc>
              <a:buNone/>
            </a:pPr>
            <a:r>
              <a:rPr lang="en-US" sz="1200" dirty="0">
                <a:solidFill>
                  <a:srgbClr val="FFFFFF"/>
                </a:solidFill>
                <a:latin typeface="Roboto" pitchFamily="34" charset="0"/>
                <a:ea typeface="Roboto" pitchFamily="34" charset="-122"/>
                <a:cs typeface="Roboto" pitchFamily="34" charset="-120"/>
              </a:rPr>
              <a:t>Regular testing with real department administrators ensured error handling accuracy across all CSV import scenarios</a:t>
            </a:r>
            <a:endParaRPr lang="en-US" sz="1200" dirty="0"/>
          </a:p>
        </p:txBody>
      </p:sp>
      <p:sp>
        <p:nvSpPr>
          <p:cNvPr id="42" name="Text 16"/>
          <p:cNvSpPr/>
          <p:nvPr/>
        </p:nvSpPr>
        <p:spPr>
          <a:xfrm>
            <a:off x="8486775" y="4953000"/>
            <a:ext cx="41148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333333"/>
                </a:solidFill>
                <a:latin typeface="Roboto" pitchFamily="34" charset="0"/>
                <a:ea typeface="Roboto" pitchFamily="34" charset="-122"/>
                <a:cs typeface="Roboto" pitchFamily="34" charset="-120"/>
              </a:rPr>
              <a:t> Future Perspective</a:t>
            </a:r>
            <a:endParaRPr lang="en-US" sz="1500" dirty="0"/>
          </a:p>
        </p:txBody>
      </p:sp>
      <p:sp>
        <p:nvSpPr>
          <p:cNvPr id="43" name="Text 17"/>
          <p:cNvSpPr/>
          <p:nvPr/>
        </p:nvSpPr>
        <p:spPr>
          <a:xfrm>
            <a:off x="8191500" y="5334000"/>
            <a:ext cx="3429000" cy="11430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Roboto" pitchFamily="34" charset="0"/>
                <a:ea typeface="Roboto" pitchFamily="34" charset="-122"/>
                <a:cs typeface="Roboto" pitchFamily="34" charset="-120"/>
              </a:rPr>
              <a:t>BeePlan's CSV import feature exemplifies future smart education solutions that eliminate tedious manual data entry, allowing administrators to focus on strategic scheduling decisions rather than spreadsheet management.</a:t>
            </a:r>
            <a:endParaRPr lang="en-US" sz="1200" dirty="0"/>
          </a:p>
        </p:txBody>
      </p:sp>
      <p:sp>
        <p:nvSpPr>
          <p:cNvPr id="44" name="Text 18"/>
          <p:cNvSpPr/>
          <p:nvPr/>
        </p:nvSpPr>
        <p:spPr>
          <a:xfrm>
            <a:off x="8839051" y="6629400"/>
            <a:ext cx="3475077" cy="381000"/>
          </a:xfrm>
          <a:prstGeom prst="rect">
            <a:avLst/>
          </a:prstGeom>
          <a:noFill/>
          <a:ln/>
        </p:spPr>
        <p:txBody>
          <a:bodyPr wrap="square" lIns="0" tIns="0" rIns="0" bIns="0" rtlCol="0" anchor="t" vert="horz"/>
          <a:lstStyle/>
          <a:p>
            <a:pPr indent="0" marL="0">
              <a:lnSpc>
                <a:spcPts val="1800"/>
              </a:lnSpc>
              <a:buNone/>
            </a:pPr>
            <a:r>
              <a:rPr lang="en-US" sz="1200" b="1" dirty="0">
                <a:solidFill>
                  <a:srgbClr val="0F766E"/>
                </a:solidFill>
                <a:latin typeface="Roboto" pitchFamily="34" charset="0"/>
                <a:ea typeface="Roboto" pitchFamily="34" charset="-122"/>
                <a:cs typeface="Roboto" pitchFamily="34" charset="-120"/>
              </a:rPr>
              <a:t>For Smart Educational Solutions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2025-12-23T10:34:22Z</dcterms:created>
  <dcterms:modified xsi:type="dcterms:W3CDTF">2025-12-23T10:34:22Z</dcterms:modified>
</cp:coreProperties>
</file>